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handoutMasterIdLst>
    <p:handoutMasterId r:id="rId14"/>
  </p:handoutMasterIdLst>
  <p:sldIdLst>
    <p:sldId id="347" r:id="rId2"/>
    <p:sldId id="365" r:id="rId3"/>
    <p:sldId id="366" r:id="rId4"/>
    <p:sldId id="368" r:id="rId5"/>
    <p:sldId id="369" r:id="rId6"/>
    <p:sldId id="370" r:id="rId7"/>
    <p:sldId id="371" r:id="rId8"/>
    <p:sldId id="372" r:id="rId9"/>
    <p:sldId id="373" r:id="rId10"/>
    <p:sldId id="374" r:id="rId11"/>
    <p:sldId id="375" r:id="rId1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E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42" autoAdjust="0"/>
    <p:restoredTop sz="94660"/>
  </p:normalViewPr>
  <p:slideViewPr>
    <p:cSldViewPr>
      <p:cViewPr varScale="1">
        <p:scale>
          <a:sx n="86" d="100"/>
          <a:sy n="86" d="100"/>
        </p:scale>
        <p:origin x="1546" y="67"/>
      </p:cViewPr>
      <p:guideLst>
        <p:guide orient="horz" pos="2160"/>
        <p:guide pos="2880"/>
      </p:guideLst>
    </p:cSldViewPr>
  </p:slideViewPr>
  <p:notesTextViewPr>
    <p:cViewPr>
      <p:scale>
        <a:sx n="3" d="2"/>
        <a:sy n="3" d="2"/>
      </p:scale>
      <p:origin x="0" y="0"/>
    </p:cViewPr>
  </p:notesTextViewPr>
  <p:notesViewPr>
    <p:cSldViewPr>
      <p:cViewPr varScale="1">
        <p:scale>
          <a:sx n="88" d="100"/>
          <a:sy n="88" d="100"/>
        </p:scale>
        <p:origin x="-3858"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8BCAAC2-D3FC-49D3-8BC8-9D3AAEE70AAA}" type="datetimeFigureOut">
              <a:rPr lang="en-US" smtClean="0"/>
              <a:pPr/>
              <a:t>5/2/2023</a:t>
            </a:fld>
            <a:endParaRPr lang="en-US"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87C6D83-26FA-417C-B109-6B45AF33325E}" type="slidenum">
              <a:rPr lang="en-US" smtClean="0"/>
              <a:pPr/>
              <a:t>‹#›</a:t>
            </a:fld>
            <a:endParaRPr lang="en-US" dirty="0"/>
          </a:p>
        </p:txBody>
      </p:sp>
    </p:spTree>
    <p:extLst>
      <p:ext uri="{BB962C8B-B14F-4D97-AF65-F5344CB8AC3E}">
        <p14:creationId xmlns:p14="http://schemas.microsoft.com/office/powerpoint/2010/main" val="3191754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E6B23FB-9840-4FC8-9A15-FFD4EC767C54}" type="datetimeFigureOut">
              <a:rPr lang="en-US" smtClean="0"/>
              <a:pPr/>
              <a:t>5/2/2023</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7D456B7-E21D-4DF8-9798-1A89A26538C6}" type="slidenum">
              <a:rPr lang="en-US" smtClean="0"/>
              <a:pPr/>
              <a:t>‹#›</a:t>
            </a:fld>
            <a:endParaRPr lang="en-US" dirty="0"/>
          </a:p>
        </p:txBody>
      </p:sp>
    </p:spTree>
    <p:extLst>
      <p:ext uri="{BB962C8B-B14F-4D97-AF65-F5344CB8AC3E}">
        <p14:creationId xmlns:p14="http://schemas.microsoft.com/office/powerpoint/2010/main" val="741108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033B8-A026-01EA-2551-E219D08C3F9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F7A33ED-FCCB-B73B-A641-1322C437EAE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06E7846-0141-DC1F-9E35-5693616FF4C2}"/>
              </a:ext>
            </a:extLst>
          </p:cNvPr>
          <p:cNvSpPr>
            <a:spLocks noGrp="1"/>
          </p:cNvSpPr>
          <p:nvPr>
            <p:ph type="dt" sz="half" idx="10"/>
          </p:nvPr>
        </p:nvSpPr>
        <p:spPr/>
        <p:txBody>
          <a:bodyPr/>
          <a:lstStyle/>
          <a:p>
            <a:fld id="{74080CAA-0CCB-42C3-BDEA-6EA02F76533C}" type="datetime1">
              <a:rPr lang="en-US" smtClean="0"/>
              <a:pPr/>
              <a:t>5/2/2023</a:t>
            </a:fld>
            <a:endParaRPr lang="en-US" dirty="0"/>
          </a:p>
        </p:txBody>
      </p:sp>
      <p:sp>
        <p:nvSpPr>
          <p:cNvPr id="5" name="Footer Placeholder 4">
            <a:extLst>
              <a:ext uri="{FF2B5EF4-FFF2-40B4-BE49-F238E27FC236}">
                <a16:creationId xmlns:a16="http://schemas.microsoft.com/office/drawing/2014/main" id="{86A2AF4F-741E-9B4A-A622-5BC45A0BB3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B3C223-A15B-4F3E-7A15-C5F1E3B3E5E7}"/>
              </a:ext>
            </a:extLst>
          </p:cNvPr>
          <p:cNvSpPr>
            <a:spLocks noGrp="1"/>
          </p:cNvSpPr>
          <p:nvPr>
            <p:ph type="sldNum" sz="quarter" idx="12"/>
          </p:nvPr>
        </p:nvSpPr>
        <p:spPr/>
        <p:txBody>
          <a:bodyPr/>
          <a:lstStyle/>
          <a:p>
            <a:fld id="{D25D5F32-C593-4F76-9632-79E8C7188713}" type="slidenum">
              <a:rPr lang="en-US" smtClean="0"/>
              <a:pPr/>
              <a:t>‹#›</a:t>
            </a:fld>
            <a:endParaRPr lang="en-US" dirty="0"/>
          </a:p>
        </p:txBody>
      </p:sp>
    </p:spTree>
    <p:extLst>
      <p:ext uri="{BB962C8B-B14F-4D97-AF65-F5344CB8AC3E}">
        <p14:creationId xmlns:p14="http://schemas.microsoft.com/office/powerpoint/2010/main" val="414482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E520-CDE4-83F1-590F-652CD33301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4AAED2-CCDE-B973-5959-25D7D78D82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6FD10-88A2-F469-27E9-1CC8D97CEEC6}"/>
              </a:ext>
            </a:extLst>
          </p:cNvPr>
          <p:cNvSpPr>
            <a:spLocks noGrp="1"/>
          </p:cNvSpPr>
          <p:nvPr>
            <p:ph type="dt" sz="half" idx="10"/>
          </p:nvPr>
        </p:nvSpPr>
        <p:spPr/>
        <p:txBody>
          <a:bodyPr/>
          <a:lstStyle/>
          <a:p>
            <a:fld id="{BC4A983F-75A4-496E-8E7C-A8CC083C4E81}" type="datetime1">
              <a:rPr lang="en-US" smtClean="0"/>
              <a:pPr/>
              <a:t>5/2/2023</a:t>
            </a:fld>
            <a:endParaRPr lang="en-US" dirty="0"/>
          </a:p>
        </p:txBody>
      </p:sp>
      <p:sp>
        <p:nvSpPr>
          <p:cNvPr id="5" name="Footer Placeholder 4">
            <a:extLst>
              <a:ext uri="{FF2B5EF4-FFF2-40B4-BE49-F238E27FC236}">
                <a16:creationId xmlns:a16="http://schemas.microsoft.com/office/drawing/2014/main" id="{4C771EEF-E440-A64A-78B4-DF4AB08AB4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229DE6-CF1B-6A55-70C0-86536380A637}"/>
              </a:ext>
            </a:extLst>
          </p:cNvPr>
          <p:cNvSpPr>
            <a:spLocks noGrp="1"/>
          </p:cNvSpPr>
          <p:nvPr>
            <p:ph type="sldNum" sz="quarter" idx="12"/>
          </p:nvPr>
        </p:nvSpPr>
        <p:spPr/>
        <p:txBody>
          <a:bodyPr/>
          <a:lstStyle/>
          <a:p>
            <a:fld id="{D25D5F32-C593-4F76-9632-79E8C7188713}" type="slidenum">
              <a:rPr lang="en-US" smtClean="0"/>
              <a:pPr/>
              <a:t>‹#›</a:t>
            </a:fld>
            <a:endParaRPr lang="en-US" dirty="0"/>
          </a:p>
        </p:txBody>
      </p:sp>
    </p:spTree>
    <p:extLst>
      <p:ext uri="{BB962C8B-B14F-4D97-AF65-F5344CB8AC3E}">
        <p14:creationId xmlns:p14="http://schemas.microsoft.com/office/powerpoint/2010/main" val="16930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82F1CC-A876-9C7C-7297-D906BCC443B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81BE5E-D247-A77A-C3DB-B94DCB5D0B3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E49B1-142C-0272-3FD9-0082F4DF55F7}"/>
              </a:ext>
            </a:extLst>
          </p:cNvPr>
          <p:cNvSpPr>
            <a:spLocks noGrp="1"/>
          </p:cNvSpPr>
          <p:nvPr>
            <p:ph type="dt" sz="half" idx="10"/>
          </p:nvPr>
        </p:nvSpPr>
        <p:spPr/>
        <p:txBody>
          <a:bodyPr/>
          <a:lstStyle/>
          <a:p>
            <a:fld id="{4B421D61-3300-4BE2-83A7-85F96E8C7503}" type="datetime1">
              <a:rPr lang="en-US" smtClean="0"/>
              <a:pPr/>
              <a:t>5/2/2023</a:t>
            </a:fld>
            <a:endParaRPr lang="en-US" dirty="0"/>
          </a:p>
        </p:txBody>
      </p:sp>
      <p:sp>
        <p:nvSpPr>
          <p:cNvPr id="5" name="Footer Placeholder 4">
            <a:extLst>
              <a:ext uri="{FF2B5EF4-FFF2-40B4-BE49-F238E27FC236}">
                <a16:creationId xmlns:a16="http://schemas.microsoft.com/office/drawing/2014/main" id="{D7F36AEC-1D2A-1B34-FA83-10696ADCE1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9FE8E4-9578-5B81-65B3-3931AF2CAE88}"/>
              </a:ext>
            </a:extLst>
          </p:cNvPr>
          <p:cNvSpPr>
            <a:spLocks noGrp="1"/>
          </p:cNvSpPr>
          <p:nvPr>
            <p:ph type="sldNum" sz="quarter" idx="12"/>
          </p:nvPr>
        </p:nvSpPr>
        <p:spPr/>
        <p:txBody>
          <a:bodyPr/>
          <a:lstStyle/>
          <a:p>
            <a:fld id="{D25D5F32-C593-4F76-9632-79E8C7188713}" type="slidenum">
              <a:rPr lang="en-US" smtClean="0"/>
              <a:pPr/>
              <a:t>‹#›</a:t>
            </a:fld>
            <a:endParaRPr lang="en-US" dirty="0"/>
          </a:p>
        </p:txBody>
      </p:sp>
    </p:spTree>
    <p:extLst>
      <p:ext uri="{BB962C8B-B14F-4D97-AF65-F5344CB8AC3E}">
        <p14:creationId xmlns:p14="http://schemas.microsoft.com/office/powerpoint/2010/main" val="71416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9D3E8-1D20-17AD-0DA7-779BF8D265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DD55ED-4B0C-8222-F49C-B80B6E2675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644D13-3901-D22C-2C7F-DEAD0C8D5D97}"/>
              </a:ext>
            </a:extLst>
          </p:cNvPr>
          <p:cNvSpPr>
            <a:spLocks noGrp="1"/>
          </p:cNvSpPr>
          <p:nvPr>
            <p:ph type="dt" sz="half" idx="10"/>
          </p:nvPr>
        </p:nvSpPr>
        <p:spPr/>
        <p:txBody>
          <a:bodyPr/>
          <a:lstStyle/>
          <a:p>
            <a:fld id="{AE9E3148-EB94-4561-8EFB-FCFDD7C5F94C}" type="datetime1">
              <a:rPr lang="en-US" smtClean="0"/>
              <a:pPr/>
              <a:t>5/2/2023</a:t>
            </a:fld>
            <a:endParaRPr lang="en-US" dirty="0"/>
          </a:p>
        </p:txBody>
      </p:sp>
      <p:sp>
        <p:nvSpPr>
          <p:cNvPr id="5" name="Footer Placeholder 4">
            <a:extLst>
              <a:ext uri="{FF2B5EF4-FFF2-40B4-BE49-F238E27FC236}">
                <a16:creationId xmlns:a16="http://schemas.microsoft.com/office/drawing/2014/main" id="{976C4FE0-309E-A0BD-DDA2-5D8C01DBF2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BD317F-518E-AD77-A806-97786E1F8A1B}"/>
              </a:ext>
            </a:extLst>
          </p:cNvPr>
          <p:cNvSpPr>
            <a:spLocks noGrp="1"/>
          </p:cNvSpPr>
          <p:nvPr>
            <p:ph type="sldNum" sz="quarter" idx="12"/>
          </p:nvPr>
        </p:nvSpPr>
        <p:spPr/>
        <p:txBody>
          <a:bodyPr/>
          <a:lstStyle/>
          <a:p>
            <a:fld id="{D25D5F32-C593-4F76-9632-79E8C7188713}" type="slidenum">
              <a:rPr lang="en-US" smtClean="0"/>
              <a:pPr/>
              <a:t>‹#›</a:t>
            </a:fld>
            <a:endParaRPr lang="en-US" dirty="0"/>
          </a:p>
        </p:txBody>
      </p:sp>
    </p:spTree>
    <p:extLst>
      <p:ext uri="{BB962C8B-B14F-4D97-AF65-F5344CB8AC3E}">
        <p14:creationId xmlns:p14="http://schemas.microsoft.com/office/powerpoint/2010/main" val="1924257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8B771-9251-0729-79B7-9C3EEC877D8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F3BBDD5-C908-225F-5747-CACD5F5431E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C129C1-1527-E116-4CE3-B5BE5615D496}"/>
              </a:ext>
            </a:extLst>
          </p:cNvPr>
          <p:cNvSpPr>
            <a:spLocks noGrp="1"/>
          </p:cNvSpPr>
          <p:nvPr>
            <p:ph type="dt" sz="half" idx="10"/>
          </p:nvPr>
        </p:nvSpPr>
        <p:spPr/>
        <p:txBody>
          <a:bodyPr/>
          <a:lstStyle/>
          <a:p>
            <a:fld id="{9616B2F5-2DA0-457E-9890-482F768BC307}" type="datetime1">
              <a:rPr lang="en-US" smtClean="0"/>
              <a:pPr/>
              <a:t>5/2/2023</a:t>
            </a:fld>
            <a:endParaRPr lang="en-US" dirty="0"/>
          </a:p>
        </p:txBody>
      </p:sp>
      <p:sp>
        <p:nvSpPr>
          <p:cNvPr id="5" name="Footer Placeholder 4">
            <a:extLst>
              <a:ext uri="{FF2B5EF4-FFF2-40B4-BE49-F238E27FC236}">
                <a16:creationId xmlns:a16="http://schemas.microsoft.com/office/drawing/2014/main" id="{48978535-19BB-FFE8-FC8E-DBB0D3FC0F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0B6D5B-16E6-4AF8-7CF1-A88C0749C1AD}"/>
              </a:ext>
            </a:extLst>
          </p:cNvPr>
          <p:cNvSpPr>
            <a:spLocks noGrp="1"/>
          </p:cNvSpPr>
          <p:nvPr>
            <p:ph type="sldNum" sz="quarter" idx="12"/>
          </p:nvPr>
        </p:nvSpPr>
        <p:spPr/>
        <p:txBody>
          <a:bodyPr/>
          <a:lstStyle/>
          <a:p>
            <a:fld id="{D25D5F32-C593-4F76-9632-79E8C7188713}" type="slidenum">
              <a:rPr lang="en-US" smtClean="0"/>
              <a:pPr/>
              <a:t>‹#›</a:t>
            </a:fld>
            <a:endParaRPr lang="en-US" dirty="0"/>
          </a:p>
        </p:txBody>
      </p:sp>
    </p:spTree>
    <p:extLst>
      <p:ext uri="{BB962C8B-B14F-4D97-AF65-F5344CB8AC3E}">
        <p14:creationId xmlns:p14="http://schemas.microsoft.com/office/powerpoint/2010/main" val="139724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67C1-09EB-48C0-8567-DCCFDCF5E2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64CF1B-56A3-CEDF-0BE6-172CC1CA37D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A1B543-AFC1-46C9-89BA-97285A2CA24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C2416A-492C-CB9C-E1D5-B77FACDE90D6}"/>
              </a:ext>
            </a:extLst>
          </p:cNvPr>
          <p:cNvSpPr>
            <a:spLocks noGrp="1"/>
          </p:cNvSpPr>
          <p:nvPr>
            <p:ph type="dt" sz="half" idx="10"/>
          </p:nvPr>
        </p:nvSpPr>
        <p:spPr/>
        <p:txBody>
          <a:bodyPr/>
          <a:lstStyle/>
          <a:p>
            <a:fld id="{A69A7B30-A0ED-4936-A862-85E0FE2E6831}" type="datetime1">
              <a:rPr lang="en-US" smtClean="0"/>
              <a:pPr/>
              <a:t>5/2/2023</a:t>
            </a:fld>
            <a:endParaRPr lang="en-US" dirty="0"/>
          </a:p>
        </p:txBody>
      </p:sp>
      <p:sp>
        <p:nvSpPr>
          <p:cNvPr id="6" name="Footer Placeholder 5">
            <a:extLst>
              <a:ext uri="{FF2B5EF4-FFF2-40B4-BE49-F238E27FC236}">
                <a16:creationId xmlns:a16="http://schemas.microsoft.com/office/drawing/2014/main" id="{70F09AD9-23E9-3D33-1C66-0A2DF182F5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15BF184-02AB-C117-593C-7F35E9AE63A6}"/>
              </a:ext>
            </a:extLst>
          </p:cNvPr>
          <p:cNvSpPr>
            <a:spLocks noGrp="1"/>
          </p:cNvSpPr>
          <p:nvPr>
            <p:ph type="sldNum" sz="quarter" idx="12"/>
          </p:nvPr>
        </p:nvSpPr>
        <p:spPr/>
        <p:txBody>
          <a:bodyPr/>
          <a:lstStyle/>
          <a:p>
            <a:fld id="{D25D5F32-C593-4F76-9632-79E8C7188713}" type="slidenum">
              <a:rPr lang="en-US" smtClean="0"/>
              <a:pPr/>
              <a:t>‹#›</a:t>
            </a:fld>
            <a:endParaRPr lang="en-US" dirty="0"/>
          </a:p>
        </p:txBody>
      </p:sp>
    </p:spTree>
    <p:extLst>
      <p:ext uri="{BB962C8B-B14F-4D97-AF65-F5344CB8AC3E}">
        <p14:creationId xmlns:p14="http://schemas.microsoft.com/office/powerpoint/2010/main" val="1776036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E46FE-56C8-EA69-0C47-A4E7820BA51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AEEE31-E9F6-DE14-69FB-C923CF431AF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0DF7B85-39FA-48FE-C34D-27E694F92C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85D7C-40B8-0F73-33EC-5806075C34D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23C74F9-0546-448E-45A9-5659BE4799B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315037-B984-E019-9FAB-D64C93B36CF3}"/>
              </a:ext>
            </a:extLst>
          </p:cNvPr>
          <p:cNvSpPr>
            <a:spLocks noGrp="1"/>
          </p:cNvSpPr>
          <p:nvPr>
            <p:ph type="dt" sz="half" idx="10"/>
          </p:nvPr>
        </p:nvSpPr>
        <p:spPr/>
        <p:txBody>
          <a:bodyPr/>
          <a:lstStyle/>
          <a:p>
            <a:fld id="{D591C896-7577-4113-91FD-1AAFF6E81D72}" type="datetime1">
              <a:rPr lang="en-US" smtClean="0"/>
              <a:pPr/>
              <a:t>5/2/2023</a:t>
            </a:fld>
            <a:endParaRPr lang="en-US" dirty="0"/>
          </a:p>
        </p:txBody>
      </p:sp>
      <p:sp>
        <p:nvSpPr>
          <p:cNvPr id="8" name="Footer Placeholder 7">
            <a:extLst>
              <a:ext uri="{FF2B5EF4-FFF2-40B4-BE49-F238E27FC236}">
                <a16:creationId xmlns:a16="http://schemas.microsoft.com/office/drawing/2014/main" id="{2A937367-35D8-3B81-92BF-EA5ECB14BEA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8339AFF-778D-7808-6CAE-12BA856D5C6F}"/>
              </a:ext>
            </a:extLst>
          </p:cNvPr>
          <p:cNvSpPr>
            <a:spLocks noGrp="1"/>
          </p:cNvSpPr>
          <p:nvPr>
            <p:ph type="sldNum" sz="quarter" idx="12"/>
          </p:nvPr>
        </p:nvSpPr>
        <p:spPr/>
        <p:txBody>
          <a:bodyPr/>
          <a:lstStyle/>
          <a:p>
            <a:fld id="{D25D5F32-C593-4F76-9632-79E8C7188713}" type="slidenum">
              <a:rPr lang="en-US" smtClean="0"/>
              <a:pPr/>
              <a:t>‹#›</a:t>
            </a:fld>
            <a:endParaRPr lang="en-US" dirty="0"/>
          </a:p>
        </p:txBody>
      </p:sp>
    </p:spTree>
    <p:extLst>
      <p:ext uri="{BB962C8B-B14F-4D97-AF65-F5344CB8AC3E}">
        <p14:creationId xmlns:p14="http://schemas.microsoft.com/office/powerpoint/2010/main" val="250469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3A9DE-ECCB-A512-6F3B-0144538897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CE632C-2CC9-F110-663B-26884C9D6BE2}"/>
              </a:ext>
            </a:extLst>
          </p:cNvPr>
          <p:cNvSpPr>
            <a:spLocks noGrp="1"/>
          </p:cNvSpPr>
          <p:nvPr>
            <p:ph type="dt" sz="half" idx="10"/>
          </p:nvPr>
        </p:nvSpPr>
        <p:spPr/>
        <p:txBody>
          <a:bodyPr/>
          <a:lstStyle/>
          <a:p>
            <a:fld id="{FAB7FB5B-D93C-4AA9-B7FE-0ADA43EEF6AE}" type="datetime1">
              <a:rPr lang="en-US" smtClean="0"/>
              <a:pPr/>
              <a:t>5/2/2023</a:t>
            </a:fld>
            <a:endParaRPr lang="en-US" dirty="0"/>
          </a:p>
        </p:txBody>
      </p:sp>
      <p:sp>
        <p:nvSpPr>
          <p:cNvPr id="4" name="Footer Placeholder 3">
            <a:extLst>
              <a:ext uri="{FF2B5EF4-FFF2-40B4-BE49-F238E27FC236}">
                <a16:creationId xmlns:a16="http://schemas.microsoft.com/office/drawing/2014/main" id="{118503C3-9DF8-FF3C-C63F-AFF7431A91D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9666662-2D9C-6710-AB64-E7592301CCE0}"/>
              </a:ext>
            </a:extLst>
          </p:cNvPr>
          <p:cNvSpPr>
            <a:spLocks noGrp="1"/>
          </p:cNvSpPr>
          <p:nvPr>
            <p:ph type="sldNum" sz="quarter" idx="12"/>
          </p:nvPr>
        </p:nvSpPr>
        <p:spPr/>
        <p:txBody>
          <a:bodyPr/>
          <a:lstStyle/>
          <a:p>
            <a:fld id="{D25D5F32-C593-4F76-9632-79E8C7188713}" type="slidenum">
              <a:rPr lang="en-US" smtClean="0"/>
              <a:pPr/>
              <a:t>‹#›</a:t>
            </a:fld>
            <a:endParaRPr lang="en-US" dirty="0"/>
          </a:p>
        </p:txBody>
      </p:sp>
    </p:spTree>
    <p:extLst>
      <p:ext uri="{BB962C8B-B14F-4D97-AF65-F5344CB8AC3E}">
        <p14:creationId xmlns:p14="http://schemas.microsoft.com/office/powerpoint/2010/main" val="4205765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6AE5DD-864E-DB36-904E-2E84CFDDC01D}"/>
              </a:ext>
            </a:extLst>
          </p:cNvPr>
          <p:cNvSpPr>
            <a:spLocks noGrp="1"/>
          </p:cNvSpPr>
          <p:nvPr>
            <p:ph type="dt" sz="half" idx="10"/>
          </p:nvPr>
        </p:nvSpPr>
        <p:spPr/>
        <p:txBody>
          <a:bodyPr/>
          <a:lstStyle/>
          <a:p>
            <a:fld id="{2C4893F0-978D-42FF-9476-DAE39B705DDC}" type="datetime1">
              <a:rPr lang="en-US" smtClean="0"/>
              <a:pPr/>
              <a:t>5/2/2023</a:t>
            </a:fld>
            <a:endParaRPr lang="en-US" dirty="0"/>
          </a:p>
        </p:txBody>
      </p:sp>
      <p:sp>
        <p:nvSpPr>
          <p:cNvPr id="3" name="Footer Placeholder 2">
            <a:extLst>
              <a:ext uri="{FF2B5EF4-FFF2-40B4-BE49-F238E27FC236}">
                <a16:creationId xmlns:a16="http://schemas.microsoft.com/office/drawing/2014/main" id="{F445E7CB-3054-FF26-22EE-421A4594117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E7CF7FA-3D5C-D987-1097-E8C314D5AE2B}"/>
              </a:ext>
            </a:extLst>
          </p:cNvPr>
          <p:cNvSpPr>
            <a:spLocks noGrp="1"/>
          </p:cNvSpPr>
          <p:nvPr>
            <p:ph type="sldNum" sz="quarter" idx="12"/>
          </p:nvPr>
        </p:nvSpPr>
        <p:spPr/>
        <p:txBody>
          <a:bodyPr/>
          <a:lstStyle/>
          <a:p>
            <a:fld id="{D25D5F32-C593-4F76-9632-79E8C7188713}" type="slidenum">
              <a:rPr lang="en-US" smtClean="0"/>
              <a:pPr/>
              <a:t>‹#›</a:t>
            </a:fld>
            <a:endParaRPr lang="en-US" dirty="0"/>
          </a:p>
        </p:txBody>
      </p:sp>
    </p:spTree>
    <p:extLst>
      <p:ext uri="{BB962C8B-B14F-4D97-AF65-F5344CB8AC3E}">
        <p14:creationId xmlns:p14="http://schemas.microsoft.com/office/powerpoint/2010/main" val="888855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DEDA-FD9A-3178-60B3-34314B2E3B1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58A2281-55CC-E0ED-6871-93C10CD567A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7BB185-6EA0-8783-8D5E-B030216BF7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F66B2CA-FA4C-99E7-EBD8-4BD0B87F6004}"/>
              </a:ext>
            </a:extLst>
          </p:cNvPr>
          <p:cNvSpPr>
            <a:spLocks noGrp="1"/>
          </p:cNvSpPr>
          <p:nvPr>
            <p:ph type="dt" sz="half" idx="10"/>
          </p:nvPr>
        </p:nvSpPr>
        <p:spPr/>
        <p:txBody>
          <a:bodyPr/>
          <a:lstStyle/>
          <a:p>
            <a:fld id="{EF63FEDD-2235-4477-A1CB-7FCC72FD244B}" type="datetime1">
              <a:rPr lang="en-US" smtClean="0"/>
              <a:pPr/>
              <a:t>5/2/2023</a:t>
            </a:fld>
            <a:endParaRPr lang="en-US" dirty="0"/>
          </a:p>
        </p:txBody>
      </p:sp>
      <p:sp>
        <p:nvSpPr>
          <p:cNvPr id="6" name="Footer Placeholder 5">
            <a:extLst>
              <a:ext uri="{FF2B5EF4-FFF2-40B4-BE49-F238E27FC236}">
                <a16:creationId xmlns:a16="http://schemas.microsoft.com/office/drawing/2014/main" id="{F9E0163D-6E0E-9364-EE5C-BB43EF4339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3C6158-CE5A-C9D4-7F76-3B31A01CFBFA}"/>
              </a:ext>
            </a:extLst>
          </p:cNvPr>
          <p:cNvSpPr>
            <a:spLocks noGrp="1"/>
          </p:cNvSpPr>
          <p:nvPr>
            <p:ph type="sldNum" sz="quarter" idx="12"/>
          </p:nvPr>
        </p:nvSpPr>
        <p:spPr/>
        <p:txBody>
          <a:bodyPr/>
          <a:lstStyle/>
          <a:p>
            <a:fld id="{D25D5F32-C593-4F76-9632-79E8C7188713}" type="slidenum">
              <a:rPr lang="en-US" smtClean="0"/>
              <a:pPr/>
              <a:t>‹#›</a:t>
            </a:fld>
            <a:endParaRPr lang="en-US" dirty="0"/>
          </a:p>
        </p:txBody>
      </p:sp>
    </p:spTree>
    <p:extLst>
      <p:ext uri="{BB962C8B-B14F-4D97-AF65-F5344CB8AC3E}">
        <p14:creationId xmlns:p14="http://schemas.microsoft.com/office/powerpoint/2010/main" val="366121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EEBAD-B28A-A348-A0D8-1D9FB2BEFFA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2CC9187-2945-25CE-08BD-0505F77FCCF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41FC7B0-6353-5E82-1757-4AF5A340FF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E49718F-42DA-E7DF-7EDF-B7D55C38FA3D}"/>
              </a:ext>
            </a:extLst>
          </p:cNvPr>
          <p:cNvSpPr>
            <a:spLocks noGrp="1"/>
          </p:cNvSpPr>
          <p:nvPr>
            <p:ph type="dt" sz="half" idx="10"/>
          </p:nvPr>
        </p:nvSpPr>
        <p:spPr/>
        <p:txBody>
          <a:bodyPr/>
          <a:lstStyle/>
          <a:p>
            <a:fld id="{1D2D6BF0-33D9-4604-A7A4-D352AEE539C2}" type="datetime1">
              <a:rPr lang="en-US" smtClean="0"/>
              <a:pPr/>
              <a:t>5/2/2023</a:t>
            </a:fld>
            <a:endParaRPr lang="en-US" dirty="0"/>
          </a:p>
        </p:txBody>
      </p:sp>
      <p:sp>
        <p:nvSpPr>
          <p:cNvPr id="6" name="Footer Placeholder 5">
            <a:extLst>
              <a:ext uri="{FF2B5EF4-FFF2-40B4-BE49-F238E27FC236}">
                <a16:creationId xmlns:a16="http://schemas.microsoft.com/office/drawing/2014/main" id="{3D73A6B8-8384-F47A-6BFE-7A1EAF0332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EBF273-00A7-C194-0F41-E02A1D2BE9CA}"/>
              </a:ext>
            </a:extLst>
          </p:cNvPr>
          <p:cNvSpPr>
            <a:spLocks noGrp="1"/>
          </p:cNvSpPr>
          <p:nvPr>
            <p:ph type="sldNum" sz="quarter" idx="12"/>
          </p:nvPr>
        </p:nvSpPr>
        <p:spPr/>
        <p:txBody>
          <a:bodyPr/>
          <a:lstStyle/>
          <a:p>
            <a:fld id="{D25D5F32-C593-4F76-9632-79E8C7188713}" type="slidenum">
              <a:rPr lang="en-US" smtClean="0"/>
              <a:pPr/>
              <a:t>‹#›</a:t>
            </a:fld>
            <a:endParaRPr lang="en-US" dirty="0"/>
          </a:p>
        </p:txBody>
      </p:sp>
    </p:spTree>
    <p:extLst>
      <p:ext uri="{BB962C8B-B14F-4D97-AF65-F5344CB8AC3E}">
        <p14:creationId xmlns:p14="http://schemas.microsoft.com/office/powerpoint/2010/main" val="263679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8BCE56-E106-A0DE-C703-31D07918DEA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1EB629-8CB7-8F5B-04C9-A06FAB217CD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CD07-E6B0-5E54-72E0-411A724DE0F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7687028-9994-4409-8322-778460DDEF3F}" type="datetime1">
              <a:rPr lang="en-US" smtClean="0"/>
              <a:pPr/>
              <a:t>5/2/2023</a:t>
            </a:fld>
            <a:endParaRPr lang="en-US" dirty="0"/>
          </a:p>
        </p:txBody>
      </p:sp>
      <p:sp>
        <p:nvSpPr>
          <p:cNvPr id="5" name="Footer Placeholder 4">
            <a:extLst>
              <a:ext uri="{FF2B5EF4-FFF2-40B4-BE49-F238E27FC236}">
                <a16:creationId xmlns:a16="http://schemas.microsoft.com/office/drawing/2014/main" id="{A7C8B2C9-7FE8-CC3F-48A8-BADAFF0CA50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C97590D-9879-8F43-29FF-ABB9A17EE95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5D5F32-C593-4F76-9632-79E8C7188713}" type="slidenum">
              <a:rPr lang="en-US" smtClean="0"/>
              <a:pPr/>
              <a:t>‹#›</a:t>
            </a:fld>
            <a:endParaRPr lang="en-US" dirty="0"/>
          </a:p>
        </p:txBody>
      </p:sp>
    </p:spTree>
    <p:extLst>
      <p:ext uri="{BB962C8B-B14F-4D97-AF65-F5344CB8AC3E}">
        <p14:creationId xmlns:p14="http://schemas.microsoft.com/office/powerpoint/2010/main" val="39153134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who.int/teams/health-promotion/tobacco-control/global-tobacco-report-2021" TargetMode="External"/><Relationship Id="rId2" Type="http://schemas.openxmlformats.org/officeDocument/2006/relationships/hyperlink" Target="https://www.who.int/news-room/events/detail/2019/05/31/default-calendar/world-no-tobacco-day" TargetMode="External"/><Relationship Id="rId1" Type="http://schemas.openxmlformats.org/officeDocument/2006/relationships/slideLayout" Target="../slideLayouts/slideLayout2.xml"/><Relationship Id="rId4" Type="http://schemas.openxmlformats.org/officeDocument/2006/relationships/hyperlink" Target="https://www.fda.gov/tobacco-products/premarket-tobacco-product-applications/premarket-tobacco-product-marketing-order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who.int/teams/health-promotion/tobacco-control/global-tobacco-report-2021" TargetMode="External"/><Relationship Id="rId2" Type="http://schemas.openxmlformats.org/officeDocument/2006/relationships/hyperlink" Target="https://tobaccocontrol.bmj.com/content/tobaccocontrol/23/suppl_2/ii36.full.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oecd-ilibrary.org/social-issues-migration-health/health-at-a-glance-europe-2022_507433b0-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espad.org/sites/espad.org/files/2020.3878_EN_04.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88552" y="1124744"/>
            <a:ext cx="8446289" cy="6263869"/>
          </a:xfrm>
        </p:spPr>
        <p:txBody>
          <a:bodyPr>
            <a:noAutofit/>
          </a:bodyPr>
          <a:lstStyle/>
          <a:p>
            <a:pPr marL="109728" indent="0">
              <a:buNone/>
            </a:pPr>
            <a:r>
              <a:rPr lang="en-US" sz="1600" b="1" dirty="0">
                <a:latin typeface="Verdana" panose="020B0604030504040204" pitchFamily="34" charset="0"/>
                <a:ea typeface="Verdana" panose="020B0604030504040204" pitchFamily="34" charset="0"/>
                <a:cs typeface="Verdana" panose="020B0604030504040204" pitchFamily="34" charset="0"/>
              </a:rPr>
              <a:t>	</a:t>
            </a:r>
          </a:p>
        </p:txBody>
      </p:sp>
      <p:sp>
        <p:nvSpPr>
          <p:cNvPr id="3" name="TextBox 2"/>
          <p:cNvSpPr txBox="1"/>
          <p:nvPr/>
        </p:nvSpPr>
        <p:spPr>
          <a:xfrm>
            <a:off x="225184" y="170305"/>
            <a:ext cx="8379264" cy="2492990"/>
          </a:xfrm>
          <a:prstGeom prst="rect">
            <a:avLst/>
          </a:prstGeom>
          <a:noFill/>
        </p:spPr>
        <p:txBody>
          <a:bodyPr wrap="square" rtlCol="0">
            <a:spAutoFit/>
          </a:bodyPr>
          <a:lstStyle/>
          <a:p>
            <a:pPr algn="ctr"/>
            <a:r>
              <a:rPr lang="ro-RO" sz="2800" b="1" dirty="0">
                <a:solidFill>
                  <a:srgbClr val="F9CE0B"/>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CAMPANIA ”FII INSPIRAT! NU TE APUCA DE FUMAT!”</a:t>
            </a:r>
          </a:p>
          <a:p>
            <a:pPr algn="ctr"/>
            <a:r>
              <a:rPr lang="ro-RO"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Campanie pentru p</a:t>
            </a:r>
            <a:r>
              <a:rPr lang="en-US" sz="2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revenirea</a:t>
            </a: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a:t>
            </a:r>
            <a:r>
              <a:rPr lang="en-US" sz="2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consumului</a:t>
            </a: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de </a:t>
            </a:r>
            <a:r>
              <a:rPr lang="en-US" sz="2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țigări</a:t>
            </a: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a:t>
            </a:r>
            <a:r>
              <a:rPr lang="en-US" sz="2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și</a:t>
            </a: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a </a:t>
            </a:r>
            <a:r>
              <a:rPr lang="en-US" sz="2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utilizării</a:t>
            </a: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de </a:t>
            </a:r>
            <a:r>
              <a:rPr lang="en-US" sz="2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dispozitive</a:t>
            </a: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a:t>
            </a:r>
            <a:r>
              <a:rPr lang="en-US" sz="2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electronice</a:t>
            </a: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(HEATS </a:t>
            </a:r>
            <a:r>
              <a:rPr lang="en-US" sz="2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și</a:t>
            </a: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ENDS) </a:t>
            </a:r>
            <a:r>
              <a:rPr lang="en-US" sz="2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în</a:t>
            </a: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a:t>
            </a:r>
            <a:r>
              <a:rPr lang="en-US" sz="2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rândul</a:t>
            </a: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a:t>
            </a:r>
            <a:r>
              <a:rPr lang="en-US" sz="2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adolescenților</a:t>
            </a:r>
            <a:endPar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endParaRPr>
          </a:p>
          <a:p>
            <a:pPr algn="ctr"/>
            <a:r>
              <a:rPr lang="en-US" sz="2000" b="1" dirty="0" err="1">
                <a:solidFill>
                  <a:schemeClr val="accent4"/>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Proiect</a:t>
            </a:r>
            <a:r>
              <a:rPr lang="en-US" sz="2000" b="1" dirty="0">
                <a:solidFill>
                  <a:schemeClr val="accent4"/>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de </a:t>
            </a:r>
            <a:r>
              <a:rPr lang="en-US" sz="2000" b="1" dirty="0" err="1">
                <a:solidFill>
                  <a:schemeClr val="accent4"/>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Planificare</a:t>
            </a:r>
            <a:r>
              <a:rPr lang="en-US" sz="2000" b="1" dirty="0">
                <a:solidFill>
                  <a:schemeClr val="accent4"/>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a </a:t>
            </a:r>
            <a:r>
              <a:rPr lang="en-US" sz="2000" b="1" dirty="0" err="1">
                <a:solidFill>
                  <a:schemeClr val="accent4"/>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Campaniei</a:t>
            </a:r>
            <a:r>
              <a:rPr lang="en-US" sz="2000" b="1" dirty="0">
                <a:solidFill>
                  <a:schemeClr val="accent4"/>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a:t>
            </a:r>
            <a:endParaRPr lang="ro-RO" sz="2000" b="1" dirty="0">
              <a:solidFill>
                <a:schemeClr val="accent4"/>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endParaRPr>
          </a:p>
          <a:p>
            <a:pPr algn="ctr"/>
            <a:r>
              <a:rPr lang="ro-RO" sz="2000" b="1" dirty="0">
                <a:solidFill>
                  <a:schemeClr val="accent4"/>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Luna mai 2023</a:t>
            </a:r>
          </a:p>
          <a:p>
            <a:pPr algn="ctr"/>
            <a:endParaRPr lang="ro-RO" sz="2000" b="1"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
        <p:nvSpPr>
          <p:cNvPr id="8" name="Rectangle 7"/>
          <p:cNvSpPr/>
          <p:nvPr/>
        </p:nvSpPr>
        <p:spPr>
          <a:xfrm>
            <a:off x="1907704" y="2351538"/>
            <a:ext cx="6984776" cy="392159"/>
          </a:xfrm>
          <a:prstGeom prst="rect">
            <a:avLst/>
          </a:prstGeom>
        </p:spPr>
        <p:txBody>
          <a:bodyPr wrap="square">
            <a:spAutoFit/>
          </a:bodyPr>
          <a:lstStyle/>
          <a:p>
            <a:pPr algn="just">
              <a:lnSpc>
                <a:spcPct val="115000"/>
              </a:lnSpc>
            </a:pP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p:cNvSpPr txBox="1"/>
          <p:nvPr/>
        </p:nvSpPr>
        <p:spPr>
          <a:xfrm>
            <a:off x="4716052" y="4801986"/>
            <a:ext cx="4248436" cy="338554"/>
          </a:xfrm>
          <a:prstGeom prst="rect">
            <a:avLst/>
          </a:prstGeom>
          <a:noFill/>
        </p:spPr>
        <p:txBody>
          <a:bodyPr wrap="square" rtlCol="0">
            <a:spAutoFit/>
          </a:bodyPr>
          <a:lstStyle/>
          <a:p>
            <a:pPr algn="ctr"/>
            <a:r>
              <a:rPr lang="ro-RO" sz="1600" i="1" dirty="0">
                <a:latin typeface="Verdana" panose="020B0604030504040204" pitchFamily="34" charset="0"/>
                <a:ea typeface="Verdana" panose="020B0604030504040204" pitchFamily="34" charset="0"/>
              </a:rPr>
              <a:t>.</a:t>
            </a:r>
            <a:endParaRPr lang="en-US" sz="1400" i="1" dirty="0"/>
          </a:p>
        </p:txBody>
      </p:sp>
      <p:pic>
        <p:nvPicPr>
          <p:cNvPr id="9" name="Picture 8">
            <a:extLst>
              <a:ext uri="{FF2B5EF4-FFF2-40B4-BE49-F238E27FC236}">
                <a16:creationId xmlns:a16="http://schemas.microsoft.com/office/drawing/2014/main" id="{F45DF58A-B86A-AADB-0ED1-652FAA188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861" y="5771522"/>
            <a:ext cx="5357139" cy="1086478"/>
          </a:xfrm>
          <a:prstGeom prst="rect">
            <a:avLst/>
          </a:prstGeom>
        </p:spPr>
      </p:pic>
    </p:spTree>
    <p:extLst>
      <p:ext uri="{BB962C8B-B14F-4D97-AF65-F5344CB8AC3E}">
        <p14:creationId xmlns:p14="http://schemas.microsoft.com/office/powerpoint/2010/main" val="2819857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5642"/>
          </a:xfrm>
        </p:spPr>
        <p:txBody>
          <a:bodyPr>
            <a:normAutofit fontScale="90000"/>
          </a:bodyPr>
          <a:lstStyle/>
          <a:p>
            <a:pPr algn="ctr"/>
            <a:br>
              <a:rPr lang="en-US" sz="2800" b="1" dirty="0">
                <a:solidFill>
                  <a:srgbClr val="F9CE0B"/>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br>
            <a:r>
              <a:rPr lang="ro-RO" sz="3200" b="1" dirty="0">
                <a:solidFill>
                  <a:srgbClr val="F9CE0B"/>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CAMPANIA ”FII INSPIRAT! NU TE APUCA DE FUMAT!”</a:t>
            </a:r>
            <a:br>
              <a:rPr lang="en-US" sz="3100" b="1" dirty="0">
                <a:solidFill>
                  <a:srgbClr val="F9CE0B"/>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br>
            <a:endParaRPr lang="en-US" sz="31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196753"/>
            <a:ext cx="7886700" cy="2736304"/>
          </a:xfrm>
        </p:spPr>
        <p:txBody>
          <a:bodyPr>
            <a:normAutofit/>
          </a:bodyPr>
          <a:lstStyle/>
          <a:p>
            <a:pPr marL="0" indent="0">
              <a:buNone/>
            </a:pPr>
            <a:endParaRPr lang="en-US" sz="18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en-US" sz="2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en-US" sz="2400" dirty="0">
                <a:solidFill>
                  <a:schemeClr val="bg1"/>
                </a:solidFill>
                <a:latin typeface="Times New Roman" panose="02020603050405020304" pitchFamily="18" charset="0"/>
                <a:cs typeface="Times New Roman" panose="02020603050405020304" pitchFamily="18" charset="0"/>
              </a:rPr>
              <a:t>SLOGANUL CAMPANIEI</a:t>
            </a:r>
          </a:p>
          <a:p>
            <a:pPr marL="0" indent="0" algn="ctr">
              <a:buNone/>
            </a:pPr>
            <a:r>
              <a:rPr lang="en-US" sz="2400" dirty="0">
                <a:solidFill>
                  <a:schemeClr val="bg1"/>
                </a:solidFill>
                <a:latin typeface="Times New Roman" panose="02020603050405020304" pitchFamily="18" charset="0"/>
                <a:cs typeface="Times New Roman" panose="02020603050405020304" pitchFamily="18" charset="0"/>
              </a:rPr>
              <a:t> </a:t>
            </a:r>
          </a:p>
          <a:p>
            <a:pPr marL="0" indent="0" algn="ctr">
              <a:buNone/>
            </a:pPr>
            <a:r>
              <a:rPr lang="nl-NL" sz="3200" dirty="0">
                <a:solidFill>
                  <a:srgbClr val="FFC000"/>
                </a:solidFill>
                <a:latin typeface="Times New Roman" panose="02020603050405020304" pitchFamily="18" charset="0"/>
                <a:cs typeface="Times New Roman" panose="02020603050405020304" pitchFamily="18" charset="0"/>
              </a:rPr>
              <a:t>Fii inspirat! Nu te apuca de fumat!</a:t>
            </a:r>
          </a:p>
          <a:p>
            <a:pPr marL="0" indent="0" algn="ctr">
              <a:buNone/>
            </a:pPr>
            <a:endParaRPr lang="en-US" sz="32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972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5642"/>
          </a:xfrm>
        </p:spPr>
        <p:txBody>
          <a:bodyPr>
            <a:normAutofit fontScale="90000"/>
          </a:bodyPr>
          <a:lstStyle/>
          <a:p>
            <a:pPr algn="ctr"/>
            <a:br>
              <a:rPr lang="en-US" sz="2800" b="1" dirty="0">
                <a:solidFill>
                  <a:srgbClr val="F9CE0B"/>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br>
            <a:r>
              <a:rPr lang="ro-RO" sz="3200" b="1" dirty="0">
                <a:solidFill>
                  <a:srgbClr val="F9CE0B"/>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CAMPANIA ”FII INSPIRAT! NU TE APUCA DE FUMAT!”</a:t>
            </a:r>
            <a:endParaRPr lang="en-US" sz="31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1844824"/>
            <a:ext cx="7886700" cy="3024335"/>
          </a:xfrm>
        </p:spPr>
        <p:txBody>
          <a:bodyPr>
            <a:noAutofit/>
          </a:bodyPr>
          <a:lstStyle/>
          <a:p>
            <a:pPr marL="0" indent="0">
              <a:buNone/>
            </a:pPr>
            <a:endParaRPr lang="en-US" sz="18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it-IT" sz="2800" b="1" dirty="0">
                <a:solidFill>
                  <a:schemeClr val="bg1"/>
                </a:solidFill>
                <a:latin typeface="Times New Roman" panose="02020603050405020304" pitchFamily="18" charset="0"/>
                <a:cs typeface="Times New Roman" panose="02020603050405020304" pitchFamily="18" charset="0"/>
              </a:rPr>
              <a:t>MESAJELE PRINCIPALE ALE CAMPANIEI</a:t>
            </a:r>
          </a:p>
          <a:p>
            <a:pPr marL="0" indent="0" algn="ctr">
              <a:buNone/>
            </a:pPr>
            <a:endParaRPr lang="it-IT" sz="1800" b="1" dirty="0">
              <a:solidFill>
                <a:schemeClr val="bg1"/>
              </a:solidFill>
              <a:latin typeface="Times New Roman" panose="02020603050405020304" pitchFamily="18" charset="0"/>
              <a:cs typeface="Times New Roman" panose="02020603050405020304" pitchFamily="18" charset="0"/>
            </a:endParaRPr>
          </a:p>
          <a:p>
            <a:r>
              <a:rPr lang="it-IT" sz="1800" b="1" dirty="0">
                <a:solidFill>
                  <a:srgbClr val="FFC000"/>
                </a:solidFill>
                <a:latin typeface="Times New Roman" panose="02020603050405020304" pitchFamily="18" charset="0"/>
                <a:cs typeface="Times New Roman" panose="02020603050405020304" pitchFamily="18" charset="0"/>
              </a:rPr>
              <a:t>E mult mai ușor să nu te-apuci decât să te lași de fumat!</a:t>
            </a:r>
          </a:p>
          <a:p>
            <a:pPr marL="0" indent="0">
              <a:buNone/>
            </a:pPr>
            <a:endParaRPr lang="it-IT" sz="1800" b="1" dirty="0">
              <a:solidFill>
                <a:srgbClr val="FFC000"/>
              </a:solidFill>
              <a:latin typeface="Times New Roman" panose="02020603050405020304" pitchFamily="18" charset="0"/>
              <a:cs typeface="Times New Roman" panose="02020603050405020304" pitchFamily="18" charset="0"/>
            </a:endParaRPr>
          </a:p>
          <a:p>
            <a:r>
              <a:rPr lang="it-IT" sz="1800" b="1" dirty="0">
                <a:solidFill>
                  <a:srgbClr val="FFC000"/>
                </a:solidFill>
                <a:latin typeface="Times New Roman" panose="02020603050405020304" pitchFamily="18" charset="0"/>
                <a:cs typeface="Times New Roman" panose="02020603050405020304" pitchFamily="18" charset="0"/>
              </a:rPr>
              <a:t>Îndrăznește să spui NU, fumatului!</a:t>
            </a:r>
          </a:p>
          <a:p>
            <a:pPr marL="0" indent="0">
              <a:buNone/>
            </a:pPr>
            <a:endParaRPr lang="it-IT" sz="1800" b="1" dirty="0">
              <a:solidFill>
                <a:srgbClr val="FFC000"/>
              </a:solidFill>
              <a:latin typeface="Times New Roman" panose="02020603050405020304" pitchFamily="18" charset="0"/>
              <a:cs typeface="Times New Roman" panose="02020603050405020304" pitchFamily="18" charset="0"/>
            </a:endParaRPr>
          </a:p>
          <a:p>
            <a:r>
              <a:rPr lang="it-IT" sz="1800" b="1" dirty="0">
                <a:solidFill>
                  <a:srgbClr val="FFC000"/>
                </a:solidFill>
                <a:latin typeface="Times New Roman" panose="02020603050405020304" pitchFamily="18" charset="0"/>
                <a:cs typeface="Times New Roman" panose="02020603050405020304" pitchFamily="18" charset="0"/>
              </a:rPr>
              <a:t>Vrei să te protejezi?  Nu începe să fumezi!</a:t>
            </a:r>
          </a:p>
          <a:p>
            <a:pPr marL="0" indent="0">
              <a:buNone/>
            </a:pPr>
            <a:endParaRPr lang="it-IT" sz="1800" b="1" dirty="0">
              <a:solidFill>
                <a:srgbClr val="FFC000"/>
              </a:solidFill>
              <a:latin typeface="Times New Roman" panose="02020603050405020304" pitchFamily="18" charset="0"/>
              <a:cs typeface="Times New Roman" panose="02020603050405020304" pitchFamily="18" charset="0"/>
            </a:endParaRPr>
          </a:p>
          <a:p>
            <a:r>
              <a:rPr lang="it-IT" sz="1800" b="1" dirty="0">
                <a:solidFill>
                  <a:srgbClr val="FFC000"/>
                </a:solidFill>
                <a:latin typeface="Times New Roman" panose="02020603050405020304" pitchFamily="18" charset="0"/>
                <a:cs typeface="Times New Roman" panose="02020603050405020304" pitchFamily="18" charset="0"/>
              </a:rPr>
              <a:t>Nu toți care-ți sunt prieteni îți vor binele! Refuză țigara oferită de ”prieteni”!</a:t>
            </a:r>
          </a:p>
          <a:p>
            <a:pPr marL="0" indent="0">
              <a:buNone/>
            </a:pPr>
            <a:endParaRPr lang="it-IT" sz="2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143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9617"/>
          </a:xfrm>
        </p:spPr>
        <p:txBody>
          <a:bodyPr>
            <a:normAutofit fontScale="90000"/>
          </a:bodyPr>
          <a:lstStyle/>
          <a:p>
            <a:pPr algn="ctr"/>
            <a:r>
              <a:rPr lang="ro-RO" sz="2800" b="1" dirty="0">
                <a:solidFill>
                  <a:srgbClr val="F9CE0B"/>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CAMPANIA ”FII INSPIRAT! NU TE APUCA DE FUMAT!”</a:t>
            </a:r>
          </a:p>
        </p:txBody>
      </p:sp>
      <p:sp>
        <p:nvSpPr>
          <p:cNvPr id="3" name="Content Placeholder 2"/>
          <p:cNvSpPr>
            <a:spLocks noGrp="1"/>
          </p:cNvSpPr>
          <p:nvPr>
            <p:ph idx="1"/>
          </p:nvPr>
        </p:nvSpPr>
        <p:spPr>
          <a:xfrm>
            <a:off x="628650" y="1052736"/>
            <a:ext cx="7886700" cy="5124227"/>
          </a:xfrm>
        </p:spPr>
        <p:txBody>
          <a:bodyPr>
            <a:normAutofit fontScale="92500" lnSpcReduction="10000"/>
          </a:bodyPr>
          <a:lstStyle/>
          <a:p>
            <a:pPr marL="0" indent="0">
              <a:buNone/>
            </a:pPr>
            <a:r>
              <a:rPr lang="ro-RO" dirty="0">
                <a:solidFill>
                  <a:srgbClr val="FFFF00"/>
                </a:solidFill>
                <a:latin typeface="Times New Roman" panose="02020603050405020304" pitchFamily="18" charset="0"/>
                <a:cs typeface="Times New Roman" panose="02020603050405020304" pitchFamily="18" charset="0"/>
              </a:rPr>
              <a:t>INTRODUCERE</a:t>
            </a:r>
          </a:p>
          <a:p>
            <a:pPr algn="just"/>
            <a:r>
              <a:rPr lang="en-US" sz="1800" dirty="0" err="1">
                <a:solidFill>
                  <a:schemeClr val="bg1"/>
                </a:solidFill>
                <a:latin typeface="Times New Roman" panose="02020603050405020304" pitchFamily="18" charset="0"/>
                <a:cs typeface="Times New Roman" panose="02020603050405020304" pitchFamily="18" charset="0"/>
              </a:rPr>
              <a:t>În</a:t>
            </a:r>
            <a:r>
              <a:rPr lang="en-US" sz="1800" dirty="0">
                <a:solidFill>
                  <a:schemeClr val="bg1"/>
                </a:solidFill>
                <a:latin typeface="Times New Roman" panose="02020603050405020304" pitchFamily="18" charset="0"/>
                <a:cs typeface="Times New Roman" panose="02020603050405020304" pitchFamily="18" charset="0"/>
              </a:rPr>
              <a:t> </a:t>
            </a:r>
            <a:r>
              <a:rPr lang="ro-RO" sz="1800" dirty="0">
                <a:solidFill>
                  <a:schemeClr val="bg1"/>
                </a:solidFill>
                <a:latin typeface="Times New Roman" panose="02020603050405020304" pitchFamily="18" charset="0"/>
                <a:cs typeface="Times New Roman" panose="02020603050405020304" pitchFamily="18" charset="0"/>
              </a:rPr>
              <a:t>2023</a:t>
            </a:r>
            <a:r>
              <a:rPr lang="en-US" sz="1800" dirty="0">
                <a:solidFill>
                  <a:schemeClr val="bg1"/>
                </a:solidFill>
                <a:latin typeface="Times New Roman" panose="02020603050405020304" pitchFamily="18" charset="0"/>
                <a:cs typeface="Times New Roman" panose="02020603050405020304" pitchFamily="18" charset="0"/>
              </a:rPr>
              <a:t>, </a:t>
            </a:r>
            <a:r>
              <a:rPr lang="ro-RO" sz="1800" dirty="0">
                <a:solidFill>
                  <a:schemeClr val="bg1"/>
                </a:solidFill>
                <a:latin typeface="Times New Roman" panose="02020603050405020304" pitchFamily="18" charset="0"/>
                <a:cs typeface="Times New Roman" panose="02020603050405020304" pitchFamily="18" charset="0"/>
              </a:rPr>
              <a:t>în luna mai se derulează prin Institutul Național de Sănătate Publică și Direcțiile Județene de Sănătate Publică și  a municipiului București, campania  de informare, educare și conștientizare, finanțată de Ministerul Sănătății. </a:t>
            </a:r>
            <a:r>
              <a:rPr lang="en-US" sz="1800" dirty="0">
                <a:solidFill>
                  <a:schemeClr val="bg1"/>
                </a:solidFill>
                <a:latin typeface="Times New Roman" panose="02020603050405020304" pitchFamily="18" charset="0"/>
                <a:cs typeface="Times New Roman" panose="02020603050405020304" pitchFamily="18" charset="0"/>
              </a:rPr>
              <a:t>Campania </a:t>
            </a:r>
            <a:r>
              <a:rPr lang="en-US" sz="1800" dirty="0" err="1">
                <a:solidFill>
                  <a:schemeClr val="bg1"/>
                </a:solidFill>
                <a:latin typeface="Times New Roman" panose="02020603050405020304" pitchFamily="18" charset="0"/>
                <a:cs typeface="Times New Roman" panose="02020603050405020304" pitchFamily="18" charset="0"/>
              </a:rPr>
              <a:t>reprezintă</a:t>
            </a:r>
            <a:r>
              <a:rPr lang="en-US" sz="1800" dirty="0">
                <a:solidFill>
                  <a:schemeClr val="bg1"/>
                </a:solidFill>
                <a:latin typeface="Times New Roman" panose="02020603050405020304" pitchFamily="18" charset="0"/>
                <a:cs typeface="Times New Roman" panose="02020603050405020304" pitchFamily="18" charset="0"/>
              </a:rPr>
              <a:t> o </a:t>
            </a:r>
            <a:r>
              <a:rPr lang="en-US" sz="1800" dirty="0" err="1">
                <a:solidFill>
                  <a:schemeClr val="bg1"/>
                </a:solidFill>
                <a:latin typeface="Times New Roman" panose="02020603050405020304" pitchFamily="18" charset="0"/>
                <a:cs typeface="Times New Roman" panose="02020603050405020304" pitchFamily="18" charset="0"/>
              </a:rPr>
              <a:t>oportunitate</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pentru</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creșterea</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gradului</a:t>
            </a:r>
            <a:r>
              <a:rPr lang="en-US" sz="1800" dirty="0">
                <a:solidFill>
                  <a:schemeClr val="bg1"/>
                </a:solidFill>
                <a:latin typeface="Times New Roman" panose="02020603050405020304" pitchFamily="18" charset="0"/>
                <a:cs typeface="Times New Roman" panose="02020603050405020304" pitchFamily="18" charset="0"/>
              </a:rPr>
              <a:t> de </a:t>
            </a:r>
            <a:r>
              <a:rPr lang="en-US" sz="1800" dirty="0" err="1">
                <a:solidFill>
                  <a:schemeClr val="bg1"/>
                </a:solidFill>
                <a:latin typeface="Times New Roman" panose="02020603050405020304" pitchFamily="18" charset="0"/>
                <a:cs typeface="Times New Roman" panose="02020603050405020304" pitchFamily="18" charset="0"/>
              </a:rPr>
              <a:t>conștientizare</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în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rândul</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populației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privind</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efectele</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nocive</a:t>
            </a:r>
            <a:r>
              <a:rPr lang="en-US" sz="1800" dirty="0">
                <a:solidFill>
                  <a:schemeClr val="bg1"/>
                </a:solidFill>
                <a:latin typeface="Times New Roman" panose="02020603050405020304" pitchFamily="18" charset="0"/>
                <a:cs typeface="Times New Roman" panose="02020603050405020304" pitchFamily="18" charset="0"/>
              </a:rPr>
              <a:t> ale </a:t>
            </a:r>
            <a:r>
              <a:rPr lang="en-US" sz="1800" dirty="0" err="1">
                <a:solidFill>
                  <a:schemeClr val="bg1"/>
                </a:solidFill>
                <a:latin typeface="Times New Roman" panose="02020603050405020304" pitchFamily="18" charset="0"/>
                <a:cs typeface="Times New Roman" panose="02020603050405020304" pitchFamily="18" charset="0"/>
              </a:rPr>
              <a:t>consumului</a:t>
            </a:r>
            <a:r>
              <a:rPr lang="en-US" sz="1800" dirty="0">
                <a:solidFill>
                  <a:schemeClr val="bg1"/>
                </a:solidFill>
                <a:latin typeface="Times New Roman" panose="02020603050405020304" pitchFamily="18" charset="0"/>
                <a:cs typeface="Times New Roman" panose="02020603050405020304" pitchFamily="18" charset="0"/>
              </a:rPr>
              <a:t> de </a:t>
            </a:r>
            <a:r>
              <a:rPr lang="en-US" sz="1800" dirty="0" err="1">
                <a:solidFill>
                  <a:schemeClr val="bg1"/>
                </a:solidFill>
                <a:latin typeface="Times New Roman" panose="02020603050405020304" pitchFamily="18" charset="0"/>
                <a:cs typeface="Times New Roman" panose="02020603050405020304" pitchFamily="18" charset="0"/>
              </a:rPr>
              <a:t>tutun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și</a:t>
            </a:r>
            <a:r>
              <a:rPr lang="en-US" sz="1800" dirty="0">
                <a:solidFill>
                  <a:schemeClr val="bg1"/>
                </a:solidFill>
                <a:latin typeface="Times New Roman" panose="02020603050405020304" pitchFamily="18" charset="0"/>
                <a:cs typeface="Times New Roman" panose="02020603050405020304" pitchFamily="18" charset="0"/>
              </a:rPr>
              <a:t> ale </a:t>
            </a:r>
            <a:r>
              <a:rPr lang="en-US" sz="1800" dirty="0" err="1">
                <a:solidFill>
                  <a:schemeClr val="bg1"/>
                </a:solidFill>
                <a:latin typeface="Times New Roman" panose="02020603050405020304" pitchFamily="18" charset="0"/>
                <a:cs typeface="Times New Roman" panose="02020603050405020304" pitchFamily="18" charset="0"/>
              </a:rPr>
              <a:t>fumatului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pasiv</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precum</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și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pentru</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descurajarea</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utilizării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acestuia</a:t>
            </a:r>
            <a:r>
              <a:rPr lang="en-US" sz="1800" dirty="0">
                <a:solidFill>
                  <a:schemeClr val="bg1"/>
                </a:solidFill>
                <a:latin typeface="Times New Roman" panose="02020603050405020304" pitchFamily="18" charset="0"/>
                <a:cs typeface="Times New Roman" panose="02020603050405020304" pitchFamily="18" charset="0"/>
              </a:rPr>
              <a:t> sub </a:t>
            </a:r>
            <a:r>
              <a:rPr lang="en-US" sz="1800" dirty="0" err="1">
                <a:solidFill>
                  <a:schemeClr val="bg1"/>
                </a:solidFill>
                <a:latin typeface="Times New Roman" panose="02020603050405020304" pitchFamily="18" charset="0"/>
                <a:cs typeface="Times New Roman" panose="02020603050405020304" pitchFamily="18" charset="0"/>
              </a:rPr>
              <a:t>orice</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formă</a:t>
            </a:r>
            <a:r>
              <a:rPr lang="en-US" sz="1800" dirty="0">
                <a:solidFill>
                  <a:schemeClr val="bg1"/>
                </a:solidFill>
                <a:latin typeface="Times New Roman" panose="02020603050405020304" pitchFamily="18" charset="0"/>
                <a:cs typeface="Times New Roman" panose="02020603050405020304" pitchFamily="18" charset="0"/>
              </a:rPr>
              <a:t> [1].</a:t>
            </a:r>
          </a:p>
          <a:p>
            <a:pPr marL="0" indent="0" algn="just">
              <a:buNone/>
            </a:pPr>
            <a:endParaRPr lang="en-US" sz="1800" dirty="0">
              <a:solidFill>
                <a:schemeClr val="bg1"/>
              </a:solidFill>
              <a:latin typeface="Times New Roman" panose="02020603050405020304" pitchFamily="18" charset="0"/>
              <a:cs typeface="Times New Roman" panose="02020603050405020304" pitchFamily="18" charset="0"/>
            </a:endParaRPr>
          </a:p>
          <a:p>
            <a:pPr algn="just"/>
            <a:r>
              <a:rPr lang="ro-RO" sz="1800" dirty="0">
                <a:solidFill>
                  <a:schemeClr val="bg1"/>
                </a:solidFill>
                <a:latin typeface="Times New Roman" panose="02020603050405020304" pitchFamily="18" charset="0"/>
                <a:cs typeface="Times New Roman" panose="02020603050405020304" pitchFamily="18" charset="0"/>
              </a:rPr>
              <a:t>România, la fel ca alte țări ale lumii, se confruntă în prezent cu situația generată de produsele noi emergente de tipul ENDS (Electronic Nicotine Delivery Systems) și HTP (Heated Tobacco Products) </a:t>
            </a:r>
            <a:r>
              <a:rPr lang="en-US" sz="1800" dirty="0">
                <a:solidFill>
                  <a:schemeClr val="bg1"/>
                </a:solidFill>
                <a:latin typeface="Times New Roman" panose="02020603050405020304" pitchFamily="18" charset="0"/>
                <a:cs typeface="Times New Roman" panose="02020603050405020304" pitchFamily="18" charset="0"/>
              </a:rPr>
              <a:t>[2].</a:t>
            </a:r>
          </a:p>
          <a:p>
            <a:pPr algn="just"/>
            <a:endParaRPr lang="en-US" sz="1800" dirty="0">
              <a:solidFill>
                <a:schemeClr val="bg1"/>
              </a:solidFill>
              <a:latin typeface="Times New Roman" panose="02020603050405020304" pitchFamily="18" charset="0"/>
              <a:cs typeface="Times New Roman" panose="02020603050405020304" pitchFamily="18" charset="0"/>
            </a:endParaRPr>
          </a:p>
          <a:p>
            <a:pPr algn="just"/>
            <a:r>
              <a:rPr lang="ro-RO" sz="1800" dirty="0">
                <a:solidFill>
                  <a:schemeClr val="bg1"/>
                </a:solidFill>
                <a:latin typeface="Times New Roman" panose="02020603050405020304" pitchFamily="18" charset="0"/>
                <a:cs typeface="Times New Roman" panose="02020603050405020304" pitchFamily="18" charset="0"/>
              </a:rPr>
              <a:t> Există o îngrijorare crescândă cu privire la faptul că, produsele din tutun încălzit (HTP), deși pot expune utilizatorii la niveluri mai scăzute ale unor substanțe toxice decât țigările convenționale, pot expune la niveluri mai ridicate ale altor substanţe chimice cancerigene</a:t>
            </a:r>
            <a:r>
              <a:rPr lang="en-US" sz="1800" dirty="0">
                <a:solidFill>
                  <a:schemeClr val="bg1"/>
                </a:solidFill>
                <a:latin typeface="Times New Roman" panose="02020603050405020304" pitchFamily="18" charset="0"/>
                <a:cs typeface="Times New Roman" panose="02020603050405020304" pitchFamily="18" charset="0"/>
              </a:rPr>
              <a:t> [3].</a:t>
            </a:r>
            <a:r>
              <a:rPr lang="ro-RO" sz="1800" dirty="0">
                <a:solidFill>
                  <a:schemeClr val="bg1"/>
                </a:solidFill>
                <a:latin typeface="Times New Roman" panose="02020603050405020304" pitchFamily="18" charset="0"/>
                <a:cs typeface="Times New Roman" panose="02020603050405020304" pitchFamily="18" charset="0"/>
              </a:rPr>
              <a:t> </a:t>
            </a:r>
            <a:endParaRPr lang="en-US" sz="18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a:p>
            <a:pPr marL="0" indent="0">
              <a:buNone/>
            </a:pPr>
            <a:r>
              <a:rPr lang="en-US" sz="900" dirty="0">
                <a:solidFill>
                  <a:schemeClr val="bg1"/>
                </a:solidFill>
                <a:latin typeface="Times New Roman" panose="02020603050405020304" pitchFamily="18" charset="0"/>
                <a:cs typeface="Times New Roman" panose="02020603050405020304" pitchFamily="18" charset="0"/>
              </a:rPr>
              <a:t>[1]. Site-</a:t>
            </a:r>
            <a:r>
              <a:rPr lang="en-US" sz="900" dirty="0" err="1">
                <a:solidFill>
                  <a:schemeClr val="bg1"/>
                </a:solidFill>
                <a:latin typeface="Times New Roman" panose="02020603050405020304" pitchFamily="18" charset="0"/>
                <a:cs typeface="Times New Roman" panose="02020603050405020304" pitchFamily="18" charset="0"/>
              </a:rPr>
              <a:t>ul</a:t>
            </a:r>
            <a:r>
              <a:rPr lang="en-US" sz="900" dirty="0">
                <a:solidFill>
                  <a:schemeClr val="bg1"/>
                </a:solidFill>
                <a:latin typeface="Times New Roman" panose="02020603050405020304" pitchFamily="18" charset="0"/>
                <a:cs typeface="Times New Roman" panose="02020603050405020304" pitchFamily="18" charset="0"/>
              </a:rPr>
              <a:t> </a:t>
            </a:r>
            <a:r>
              <a:rPr lang="en-US" sz="900" dirty="0" err="1">
                <a:solidFill>
                  <a:schemeClr val="bg1"/>
                </a:solidFill>
                <a:latin typeface="Times New Roman" panose="02020603050405020304" pitchFamily="18" charset="0"/>
                <a:cs typeface="Times New Roman" panose="02020603050405020304" pitchFamily="18" charset="0"/>
              </a:rPr>
              <a:t>oficial</a:t>
            </a:r>
            <a:r>
              <a:rPr lang="en-US" sz="900" dirty="0">
                <a:solidFill>
                  <a:schemeClr val="bg1"/>
                </a:solidFill>
                <a:latin typeface="Times New Roman" panose="02020603050405020304" pitchFamily="18" charset="0"/>
                <a:cs typeface="Times New Roman" panose="02020603050405020304" pitchFamily="18" charset="0"/>
              </a:rPr>
              <a:t> OMS: </a:t>
            </a:r>
            <a:r>
              <a:rPr lang="en-US" sz="900" u="sng" dirty="0">
                <a:latin typeface="Times New Roman" panose="02020603050405020304" pitchFamily="18" charset="0"/>
                <a:cs typeface="Times New Roman" panose="02020603050405020304" pitchFamily="18" charset="0"/>
                <a:hlinkClick r:id="rId2"/>
              </a:rPr>
              <a:t>https://www.who.int/news-room/events/detail/2019/05/31/default-calendar/world-no-tobacco-day</a:t>
            </a:r>
            <a:endParaRPr lang="en-US" sz="900" u="sng" dirty="0">
              <a:latin typeface="Times New Roman" panose="02020603050405020304" pitchFamily="18" charset="0"/>
              <a:cs typeface="Times New Roman" panose="02020603050405020304" pitchFamily="18" charset="0"/>
            </a:endParaRPr>
          </a:p>
          <a:p>
            <a:pPr marL="0" indent="0">
              <a:buNone/>
            </a:pPr>
            <a:r>
              <a:rPr lang="en-US" sz="900" dirty="0">
                <a:solidFill>
                  <a:schemeClr val="bg1"/>
                </a:solidFill>
                <a:latin typeface="Times New Roman" panose="02020603050405020304" pitchFamily="18" charset="0"/>
                <a:cs typeface="Times New Roman" panose="02020603050405020304" pitchFamily="18" charset="0"/>
              </a:rPr>
              <a:t>[2]. WHO Report on the global tobacco epidemic 2021: addressing new and emerging products. Geneva: World Health Organization; 2021. </a:t>
            </a:r>
            <a:r>
              <a:rPr lang="en-US" sz="900" dirty="0" err="1">
                <a:solidFill>
                  <a:schemeClr val="bg1"/>
                </a:solidFill>
                <a:latin typeface="Times New Roman" panose="02020603050405020304" pitchFamily="18" charset="0"/>
                <a:cs typeface="Times New Roman" panose="02020603050405020304" pitchFamily="18" charset="0"/>
              </a:rPr>
              <a:t>Licence</a:t>
            </a:r>
            <a:r>
              <a:rPr lang="en-US" sz="900" dirty="0">
                <a:solidFill>
                  <a:schemeClr val="bg1"/>
                </a:solidFill>
                <a:latin typeface="Times New Roman" panose="02020603050405020304" pitchFamily="18" charset="0"/>
                <a:cs typeface="Times New Roman" panose="02020603050405020304" pitchFamily="18" charset="0"/>
              </a:rPr>
              <a:t>: CC BY-NC-SA 3.0 IGO </a:t>
            </a:r>
            <a:r>
              <a:rPr lang="en-US" sz="900" dirty="0">
                <a:solidFill>
                  <a:schemeClr val="bg1"/>
                </a:solidFill>
                <a:latin typeface="Times New Roman" panose="02020603050405020304" pitchFamily="18" charset="0"/>
                <a:cs typeface="Times New Roman" panose="02020603050405020304" pitchFamily="18" charset="0"/>
                <a:hlinkClick r:id="rId3"/>
              </a:rPr>
              <a:t>https://www.who.int/teams/health-promotion/tobacco-control/global-tobacco-report-2021</a:t>
            </a:r>
            <a:r>
              <a:rPr lang="en-US" sz="900" dirty="0">
                <a:solidFill>
                  <a:schemeClr val="bg1"/>
                </a:solidFill>
                <a:latin typeface="Times New Roman" panose="02020603050405020304" pitchFamily="18" charset="0"/>
                <a:cs typeface="Times New Roman" panose="02020603050405020304" pitchFamily="18" charset="0"/>
              </a:rPr>
              <a:t> </a:t>
            </a:r>
          </a:p>
          <a:p>
            <a:pPr marL="0" indent="0">
              <a:buNone/>
            </a:pPr>
            <a:r>
              <a:rPr lang="en-US" sz="900" dirty="0">
                <a:solidFill>
                  <a:schemeClr val="bg1"/>
                </a:solidFill>
                <a:latin typeface="Times New Roman" panose="02020603050405020304" pitchFamily="18" charset="0"/>
                <a:cs typeface="Times New Roman" panose="02020603050405020304" pitchFamily="18" charset="0"/>
              </a:rPr>
              <a:t>[3]. Food and Drug Administration (FDA). 2019 premarket tobacco product marketing orders. 2019. Available from: </a:t>
            </a:r>
            <a:r>
              <a:rPr lang="en-US" sz="900" dirty="0">
                <a:solidFill>
                  <a:schemeClr val="bg1"/>
                </a:solidFill>
                <a:latin typeface="Times New Roman" panose="02020603050405020304" pitchFamily="18" charset="0"/>
                <a:cs typeface="Times New Roman" panose="02020603050405020304" pitchFamily="18" charset="0"/>
                <a:hlinkClick r:id="rId4"/>
              </a:rPr>
              <a:t>https://www.fda.gov/tobacco-products/premarket-tobacco-product-applications/premarket-tobacco-product-marketing-orders</a:t>
            </a:r>
            <a:r>
              <a:rPr lang="en-US" sz="900" dirty="0">
                <a:solidFill>
                  <a:schemeClr val="bg1"/>
                </a:solidFill>
                <a:latin typeface="Times New Roman" panose="02020603050405020304" pitchFamily="18" charset="0"/>
                <a:cs typeface="Times New Roman" panose="02020603050405020304" pitchFamily="18" charset="0"/>
              </a:rPr>
              <a:t> </a:t>
            </a:r>
          </a:p>
          <a:p>
            <a:pPr marL="0" indent="0">
              <a:buNone/>
            </a:pPr>
            <a:endParaRPr lang="en-US" sz="9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dirty="0">
              <a:solidFill>
                <a:schemeClr val="bg1"/>
              </a:solidFill>
            </a:endParaRPr>
          </a:p>
        </p:txBody>
      </p:sp>
    </p:spTree>
    <p:extLst>
      <p:ext uri="{BB962C8B-B14F-4D97-AF65-F5344CB8AC3E}">
        <p14:creationId xmlns:p14="http://schemas.microsoft.com/office/powerpoint/2010/main" val="355009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5642"/>
          </a:xfrm>
        </p:spPr>
        <p:txBody>
          <a:bodyPr>
            <a:normAutofit fontScale="90000"/>
          </a:bodyPr>
          <a:lstStyle/>
          <a:p>
            <a:pPr algn="ctr"/>
            <a:r>
              <a:rPr lang="ro-RO" sz="2800" b="1" dirty="0">
                <a:solidFill>
                  <a:srgbClr val="F9CE0B"/>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CAMPANIA ”FII INSPIRAT! NU TE APUCA DE FUMAT!”</a:t>
            </a:r>
            <a:br>
              <a:rPr lang="en-US" sz="3600" b="1" dirty="0">
                <a:solidFill>
                  <a:srgbClr val="F9CE0B"/>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endParaRPr lang="en-US" dirty="0"/>
          </a:p>
        </p:txBody>
      </p:sp>
      <p:sp>
        <p:nvSpPr>
          <p:cNvPr id="3" name="Content Placeholder 2"/>
          <p:cNvSpPr>
            <a:spLocks noGrp="1"/>
          </p:cNvSpPr>
          <p:nvPr>
            <p:ph idx="1"/>
          </p:nvPr>
        </p:nvSpPr>
        <p:spPr>
          <a:xfrm>
            <a:off x="628650" y="1196752"/>
            <a:ext cx="7886700" cy="5544616"/>
          </a:xfrm>
        </p:spPr>
        <p:txBody>
          <a:bodyPr>
            <a:normAutofit/>
          </a:bodyPr>
          <a:lstStyle/>
          <a:p>
            <a:r>
              <a:rPr lang="en-US" sz="1700" dirty="0">
                <a:solidFill>
                  <a:schemeClr val="bg1"/>
                </a:solidFill>
                <a:latin typeface="Times New Roman" panose="02020603050405020304" pitchFamily="18" charset="0"/>
                <a:cs typeface="Times New Roman" panose="02020603050405020304" pitchFamily="18" charset="0"/>
              </a:rPr>
              <a:t>E</a:t>
            </a:r>
            <a:r>
              <a:rPr lang="ro-RO" sz="1700" dirty="0">
                <a:solidFill>
                  <a:schemeClr val="bg1"/>
                </a:solidFill>
                <a:latin typeface="Times New Roman" panose="02020603050405020304" pitchFamily="18" charset="0"/>
                <a:cs typeface="Times New Roman" panose="02020603050405020304" pitchFamily="18" charset="0"/>
              </a:rPr>
              <a:t>xpunerea la aerosolii generați de țigăril</a:t>
            </a:r>
            <a:r>
              <a:rPr lang="en-US" sz="1700" dirty="0">
                <a:solidFill>
                  <a:schemeClr val="bg1"/>
                </a:solidFill>
                <a:latin typeface="Times New Roman" panose="02020603050405020304" pitchFamily="18" charset="0"/>
                <a:cs typeface="Times New Roman" panose="02020603050405020304" pitchFamily="18" charset="0"/>
              </a:rPr>
              <a:t>e</a:t>
            </a:r>
            <a:r>
              <a:rPr lang="ro-RO" sz="1700" dirty="0">
                <a:solidFill>
                  <a:schemeClr val="bg1"/>
                </a:solidFill>
                <a:latin typeface="Times New Roman" panose="02020603050405020304" pitchFamily="18" charset="0"/>
                <a:cs typeface="Times New Roman" panose="02020603050405020304" pitchFamily="18" charset="0"/>
              </a:rPr>
              <a:t> electronice (ENDS) este</a:t>
            </a:r>
            <a:r>
              <a:rPr lang="en-US" sz="1700" dirty="0">
                <a:solidFill>
                  <a:schemeClr val="bg1"/>
                </a:solidFill>
                <a:latin typeface="Times New Roman" panose="02020603050405020304" pitchFamily="18" charset="0"/>
                <a:cs typeface="Times New Roman" panose="02020603050405020304" pitchFamily="18" charset="0"/>
              </a:rPr>
              <a:t> </a:t>
            </a:r>
            <a:r>
              <a:rPr lang="ro-RO" sz="1700" dirty="0">
                <a:solidFill>
                  <a:schemeClr val="bg1"/>
                </a:solidFill>
                <a:latin typeface="Times New Roman" panose="02020603050405020304" pitchFamily="18" charset="0"/>
                <a:cs typeface="Times New Roman" panose="02020603050405020304" pitchFamily="18" charset="0"/>
              </a:rPr>
              <a:t>deseori asociată cu afectarea funcției respiratorii</a:t>
            </a:r>
            <a:r>
              <a:rPr lang="en-US" sz="1700" dirty="0">
                <a:solidFill>
                  <a:schemeClr val="bg1"/>
                </a:solidFill>
                <a:latin typeface="Times New Roman" panose="02020603050405020304" pitchFamily="18" charset="0"/>
                <a:cs typeface="Times New Roman" panose="02020603050405020304" pitchFamily="18" charset="0"/>
              </a:rPr>
              <a:t> [4].</a:t>
            </a:r>
          </a:p>
          <a:p>
            <a:pPr marL="0" indent="0">
              <a:buNone/>
            </a:pPr>
            <a:endParaRPr lang="ro-RO" sz="1700" dirty="0">
              <a:solidFill>
                <a:schemeClr val="bg1"/>
              </a:solidFill>
              <a:latin typeface="Times New Roman" panose="02020603050405020304" pitchFamily="18" charset="0"/>
              <a:cs typeface="Times New Roman" panose="02020603050405020304" pitchFamily="18" charset="0"/>
            </a:endParaRPr>
          </a:p>
          <a:p>
            <a:r>
              <a:rPr lang="en-US" sz="1700" dirty="0" err="1">
                <a:solidFill>
                  <a:schemeClr val="bg1"/>
                </a:solidFill>
                <a:latin typeface="Times New Roman" panose="02020603050405020304" pitchFamily="18" charset="0"/>
                <a:cs typeface="Times New Roman" panose="02020603050405020304" pitchFamily="18" charset="0"/>
              </a:rPr>
              <a:t>România</a:t>
            </a:r>
            <a:r>
              <a:rPr lang="en-US" sz="1700" dirty="0">
                <a:solidFill>
                  <a:schemeClr val="bg1"/>
                </a:solidFill>
                <a:latin typeface="Times New Roman" panose="02020603050405020304" pitchFamily="18" charset="0"/>
                <a:cs typeface="Times New Roman" panose="02020603050405020304" pitchFamily="18" charset="0"/>
              </a:rPr>
              <a:t> face parte </a:t>
            </a:r>
            <a:r>
              <a:rPr lang="en-US" sz="1700" dirty="0" err="1">
                <a:solidFill>
                  <a:schemeClr val="bg1"/>
                </a:solidFill>
                <a:latin typeface="Times New Roman" panose="02020603050405020304" pitchFamily="18" charset="0"/>
                <a:cs typeface="Times New Roman" panose="02020603050405020304" pitchFamily="18" charset="0"/>
              </a:rPr>
              <a:t>dintre</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țările</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în</a:t>
            </a:r>
            <a:r>
              <a:rPr lang="en-US" sz="1700" dirty="0">
                <a:solidFill>
                  <a:schemeClr val="bg1"/>
                </a:solidFill>
                <a:latin typeface="Times New Roman" panose="02020603050405020304" pitchFamily="18" charset="0"/>
                <a:cs typeface="Times New Roman" panose="02020603050405020304" pitchFamily="18" charset="0"/>
              </a:rPr>
              <a:t> care se </a:t>
            </a:r>
            <a:r>
              <a:rPr lang="en-US" sz="1700" dirty="0" err="1">
                <a:solidFill>
                  <a:schemeClr val="bg1"/>
                </a:solidFill>
                <a:latin typeface="Times New Roman" panose="02020603050405020304" pitchFamily="18" charset="0"/>
                <a:cs typeface="Times New Roman" panose="02020603050405020304" pitchFamily="18" charset="0"/>
              </a:rPr>
              <a:t>monitorizează</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utilizarea</a:t>
            </a:r>
            <a:r>
              <a:rPr lang="en-US" sz="1700" dirty="0">
                <a:solidFill>
                  <a:schemeClr val="bg1"/>
                </a:solidFill>
                <a:latin typeface="Times New Roman" panose="02020603050405020304" pitchFamily="18" charset="0"/>
                <a:cs typeface="Times New Roman" panose="02020603050405020304" pitchFamily="18" charset="0"/>
              </a:rPr>
              <a:t> ENDS de </a:t>
            </a:r>
            <a:r>
              <a:rPr lang="en-US" sz="1700" dirty="0" err="1">
                <a:solidFill>
                  <a:schemeClr val="bg1"/>
                </a:solidFill>
                <a:latin typeface="Times New Roman" panose="02020603050405020304" pitchFamily="18" charset="0"/>
                <a:cs typeface="Times New Roman" panose="02020603050405020304" pitchFamily="18" charset="0"/>
              </a:rPr>
              <a:t>către</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adolescenți</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și</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adulți</a:t>
            </a:r>
            <a:r>
              <a:rPr lang="en-US" sz="1700" dirty="0">
                <a:solidFill>
                  <a:schemeClr val="bg1"/>
                </a:solidFill>
                <a:latin typeface="Times New Roman" panose="02020603050405020304" pitchFamily="18" charset="0"/>
                <a:cs typeface="Times New Roman" panose="02020603050405020304" pitchFamily="18" charset="0"/>
              </a:rPr>
              <a:t> [2].</a:t>
            </a:r>
          </a:p>
          <a:p>
            <a:pPr marL="0" indent="0">
              <a:buNone/>
            </a:pPr>
            <a:endParaRPr lang="ro-RO" sz="1700" dirty="0">
              <a:solidFill>
                <a:schemeClr val="bg1"/>
              </a:solidFill>
              <a:latin typeface="Times New Roman" panose="02020603050405020304" pitchFamily="18" charset="0"/>
              <a:cs typeface="Times New Roman" panose="02020603050405020304" pitchFamily="18" charset="0"/>
            </a:endParaRPr>
          </a:p>
          <a:p>
            <a:r>
              <a:rPr lang="ro-RO" sz="1700" dirty="0">
                <a:solidFill>
                  <a:schemeClr val="bg1"/>
                </a:solidFill>
                <a:latin typeface="Times New Roman" panose="02020603050405020304" pitchFamily="18" charset="0"/>
                <a:cs typeface="Times New Roman" panose="02020603050405020304" pitchFamily="18" charset="0"/>
              </a:rPr>
              <a:t>Consumul de tutun este principala cauză de deces prevenibilă în lume și este totodată și cea mai importantă cauză de deces în Uniunea Europeană (aproximativ 700.000 de decese anual), fiind și unul dintre cei mai importanți factori de risc pentru sănătate care poate fi evitat [5].</a:t>
            </a:r>
            <a:endParaRPr lang="en-US" sz="1700" dirty="0">
              <a:solidFill>
                <a:schemeClr val="bg1"/>
              </a:solidFill>
              <a:latin typeface="Times New Roman" panose="02020603050405020304" pitchFamily="18" charset="0"/>
              <a:cs typeface="Times New Roman" panose="02020603050405020304" pitchFamily="18" charset="0"/>
            </a:endParaRPr>
          </a:p>
          <a:p>
            <a:pPr marL="0" indent="0">
              <a:buNone/>
            </a:pPr>
            <a:endParaRPr lang="ro-RO" sz="1700" dirty="0">
              <a:solidFill>
                <a:schemeClr val="bg1"/>
              </a:solidFill>
              <a:latin typeface="Times New Roman" panose="02020603050405020304" pitchFamily="18" charset="0"/>
              <a:cs typeface="Times New Roman" panose="02020603050405020304" pitchFamily="18" charset="0"/>
            </a:endParaRPr>
          </a:p>
          <a:p>
            <a:r>
              <a:rPr lang="ro-RO" sz="1700" dirty="0">
                <a:solidFill>
                  <a:schemeClr val="bg1"/>
                </a:solidFill>
                <a:latin typeface="Times New Roman" panose="02020603050405020304" pitchFamily="18" charset="0"/>
                <a:cs typeface="Times New Roman" panose="02020603050405020304" pitchFamily="18" charset="0"/>
              </a:rPr>
              <a:t>Fumul de tutun conține peste 7.000 de substanțe chimice toxice, iar fumatul pe parcursul unei vieți poate să ducă în medie la scurtarea vieții unei persoane cu cel puțin 10 ani. Aproximativ un sfert din anii productivi din viață pierduți prin dizabilitate au drept cauză bolile atribuibile consumului de tutun [6]. </a:t>
            </a:r>
          </a:p>
          <a:p>
            <a:pPr marL="0" indent="0">
              <a:buNone/>
            </a:pPr>
            <a:endParaRPr lang="en-US" sz="180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900" dirty="0">
                <a:solidFill>
                  <a:schemeClr val="bg1"/>
                </a:solidFill>
                <a:latin typeface="Times New Roman" panose="02020603050405020304" pitchFamily="18" charset="0"/>
                <a:cs typeface="Times New Roman" panose="02020603050405020304" pitchFamily="18" charset="0"/>
              </a:rPr>
              <a:t>[4]. Callahan-Lyon P. Electronic cigarettes: human health effects. </a:t>
            </a:r>
            <a:r>
              <a:rPr lang="en-US" sz="900" dirty="0" err="1">
                <a:solidFill>
                  <a:schemeClr val="bg1"/>
                </a:solidFill>
                <a:latin typeface="Times New Roman" panose="02020603050405020304" pitchFamily="18" charset="0"/>
                <a:cs typeface="Times New Roman" panose="02020603050405020304" pitchFamily="18" charset="0"/>
              </a:rPr>
              <a:t>Tob</a:t>
            </a:r>
            <a:r>
              <a:rPr lang="en-US" sz="900" dirty="0">
                <a:solidFill>
                  <a:schemeClr val="bg1"/>
                </a:solidFill>
                <a:latin typeface="Times New Roman" panose="02020603050405020304" pitchFamily="18" charset="0"/>
                <a:cs typeface="Times New Roman" panose="02020603050405020304" pitchFamily="18" charset="0"/>
              </a:rPr>
              <a:t> Control 2014;23:ii36–ii40. doi:10.1136/tobaccocontrol-2013-051470: </a:t>
            </a:r>
            <a:r>
              <a:rPr lang="en-US" sz="900" dirty="0">
                <a:solidFill>
                  <a:schemeClr val="bg1"/>
                </a:solidFill>
                <a:latin typeface="Times New Roman" panose="02020603050405020304" pitchFamily="18" charset="0"/>
                <a:cs typeface="Times New Roman" panose="02020603050405020304" pitchFamily="18" charset="0"/>
                <a:hlinkClick r:id="rId2"/>
              </a:rPr>
              <a:t>https://tobaccocontrol.bmj.com/content/tobaccocontrol/23/suppl_2/ii36.full.pdf</a:t>
            </a:r>
            <a:r>
              <a:rPr lang="en-US" sz="900" dirty="0">
                <a:solidFill>
                  <a:schemeClr val="bg1"/>
                </a:solidFill>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n-US" sz="900" dirty="0">
                <a:solidFill>
                  <a:schemeClr val="bg1"/>
                </a:solidFill>
                <a:latin typeface="Times New Roman" panose="02020603050405020304" pitchFamily="18" charset="0"/>
                <a:cs typeface="Times New Roman" panose="02020603050405020304" pitchFamily="18" charset="0"/>
              </a:rPr>
              <a:t>[2]. WHO Report on the global tobacco epidemic 2021: addressing new and emerging products. Geneva: World Health Organization; 2021. </a:t>
            </a:r>
            <a:r>
              <a:rPr lang="en-US" sz="900" dirty="0" err="1">
                <a:solidFill>
                  <a:schemeClr val="bg1"/>
                </a:solidFill>
                <a:latin typeface="Times New Roman" panose="02020603050405020304" pitchFamily="18" charset="0"/>
                <a:cs typeface="Times New Roman" panose="02020603050405020304" pitchFamily="18" charset="0"/>
              </a:rPr>
              <a:t>Licence</a:t>
            </a:r>
            <a:r>
              <a:rPr lang="en-US" sz="900" dirty="0">
                <a:solidFill>
                  <a:schemeClr val="bg1"/>
                </a:solidFill>
                <a:latin typeface="Times New Roman" panose="02020603050405020304" pitchFamily="18" charset="0"/>
                <a:cs typeface="Times New Roman" panose="02020603050405020304" pitchFamily="18" charset="0"/>
              </a:rPr>
              <a:t>: CC BY-NC-SA 3.0 IGO </a:t>
            </a:r>
            <a:r>
              <a:rPr lang="en-US" sz="900" dirty="0">
                <a:solidFill>
                  <a:schemeClr val="bg1"/>
                </a:solidFill>
                <a:latin typeface="Times New Roman" panose="02020603050405020304" pitchFamily="18" charset="0"/>
                <a:cs typeface="Times New Roman" panose="02020603050405020304" pitchFamily="18" charset="0"/>
                <a:hlinkClick r:id="rId3"/>
              </a:rPr>
              <a:t>https://www.who.int/teams/health-promotion/tobacco-control/global-tobacco-report-2021</a:t>
            </a:r>
            <a:r>
              <a:rPr lang="en-US" sz="900" dirty="0">
                <a:solidFill>
                  <a:schemeClr val="bg1"/>
                </a:solidFill>
                <a:latin typeface="Times New Roman" panose="02020603050405020304" pitchFamily="18" charset="0"/>
                <a:cs typeface="Times New Roman" panose="02020603050405020304" pitchFamily="18" charset="0"/>
              </a:rPr>
              <a:t>  </a:t>
            </a:r>
            <a:endParaRPr lang="ro-RO" sz="90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900" dirty="0">
                <a:solidFill>
                  <a:schemeClr val="bg1"/>
                </a:solidFill>
                <a:latin typeface="Times New Roman" panose="02020603050405020304" pitchFamily="18" charset="0"/>
                <a:cs typeface="Times New Roman" panose="02020603050405020304" pitchFamily="18" charset="0"/>
              </a:rPr>
              <a:t>[5]. European Commission, 2022.</a:t>
            </a:r>
          </a:p>
          <a:p>
            <a:pPr marL="0" indent="0">
              <a:lnSpc>
                <a:spcPct val="100000"/>
              </a:lnSpc>
              <a:spcBef>
                <a:spcPts val="0"/>
              </a:spcBef>
              <a:buNone/>
            </a:pPr>
            <a:r>
              <a:rPr lang="en-US" sz="900" dirty="0">
                <a:solidFill>
                  <a:schemeClr val="bg1"/>
                </a:solidFill>
                <a:latin typeface="Times New Roman" panose="02020603050405020304" pitchFamily="18" charset="0"/>
                <a:cs typeface="Times New Roman" panose="02020603050405020304" pitchFamily="18" charset="0"/>
              </a:rPr>
              <a:t>[6].  Vital Strategies and </a:t>
            </a:r>
            <a:r>
              <a:rPr lang="en-US" sz="900" dirty="0" err="1">
                <a:solidFill>
                  <a:schemeClr val="bg1"/>
                </a:solidFill>
                <a:latin typeface="Times New Roman" panose="02020603050405020304" pitchFamily="18" charset="0"/>
                <a:cs typeface="Times New Roman" panose="02020603050405020304" pitchFamily="18" charset="0"/>
              </a:rPr>
              <a:t>Tobacconomics</a:t>
            </a:r>
            <a:r>
              <a:rPr lang="en-US" sz="900" dirty="0">
                <a:solidFill>
                  <a:schemeClr val="bg1"/>
                </a:solidFill>
                <a:latin typeface="Times New Roman" panose="02020603050405020304" pitchFamily="18" charset="0"/>
                <a:cs typeface="Times New Roman" panose="02020603050405020304" pitchFamily="18" charset="0"/>
              </a:rPr>
              <a:t> at the University of Illinois Chicago, 2021, Last updated: May 2022. </a:t>
            </a:r>
          </a:p>
          <a:p>
            <a:pPr marL="0" indent="0">
              <a:lnSpc>
                <a:spcPct val="100000"/>
              </a:lnSpc>
              <a:spcBef>
                <a:spcPts val="0"/>
              </a:spcBef>
              <a:buNone/>
            </a:pPr>
            <a:endParaRPr lang="en-US" sz="90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90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900" dirty="0">
              <a:solidFill>
                <a:schemeClr val="bg1"/>
              </a:solidFill>
              <a:latin typeface="Times New Roman" panose="02020603050405020304" pitchFamily="18" charset="0"/>
              <a:cs typeface="Times New Roman" panose="02020603050405020304" pitchFamily="18" charset="0"/>
            </a:endParaRPr>
          </a:p>
          <a:p>
            <a:pPr marL="0" indent="0">
              <a:buNone/>
            </a:pPr>
            <a:endParaRPr lang="ro-RO" sz="9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9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18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7763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5642"/>
          </a:xfrm>
        </p:spPr>
        <p:txBody>
          <a:bodyPr>
            <a:normAutofit/>
          </a:bodyPr>
          <a:lstStyle/>
          <a:p>
            <a:pPr algn="ctr"/>
            <a:r>
              <a:rPr lang="ro-RO" sz="2800" b="1" dirty="0">
                <a:solidFill>
                  <a:srgbClr val="F9CE0B"/>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CAMPANIA ”FII INSPIRAT! NU TE APUCA DE FUMAT!”</a:t>
            </a:r>
            <a:endParaRPr lang="en-US" dirty="0"/>
          </a:p>
        </p:txBody>
      </p:sp>
      <p:sp>
        <p:nvSpPr>
          <p:cNvPr id="3" name="Content Placeholder 2"/>
          <p:cNvSpPr>
            <a:spLocks noGrp="1"/>
          </p:cNvSpPr>
          <p:nvPr>
            <p:ph idx="1"/>
          </p:nvPr>
        </p:nvSpPr>
        <p:spPr>
          <a:xfrm>
            <a:off x="628650" y="1196752"/>
            <a:ext cx="7886700" cy="4980211"/>
          </a:xfrm>
        </p:spPr>
        <p:txBody>
          <a:bodyPr>
            <a:normAutofit/>
          </a:bodyPr>
          <a:lstStyle/>
          <a:p>
            <a:r>
              <a:rPr lang="en-US" sz="1800" dirty="0" err="1">
                <a:solidFill>
                  <a:schemeClr val="bg1"/>
                </a:solidFill>
                <a:latin typeface="Times New Roman" panose="02020603050405020304" pitchFamily="18" charset="0"/>
                <a:cs typeface="Times New Roman" panose="02020603050405020304" pitchFamily="18" charset="0"/>
              </a:rPr>
              <a:t>În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Uniunea</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Europeană</a:t>
            </a:r>
            <a:r>
              <a:rPr lang="en-US" sz="1800" dirty="0">
                <a:solidFill>
                  <a:schemeClr val="bg1"/>
                </a:solidFill>
                <a:latin typeface="Times New Roman" panose="02020603050405020304" pitchFamily="18" charset="0"/>
                <a:cs typeface="Times New Roman" panose="02020603050405020304" pitchFamily="18" charset="0"/>
              </a:rPr>
              <a:t> (UE), conform </a:t>
            </a:r>
            <a:r>
              <a:rPr lang="en-US" sz="1800" dirty="0" err="1">
                <a:solidFill>
                  <a:schemeClr val="bg1"/>
                </a:solidFill>
                <a:latin typeface="Times New Roman" panose="02020603050405020304" pitchFamily="18" charset="0"/>
                <a:cs typeface="Times New Roman" panose="02020603050405020304" pitchFamily="18" charset="0"/>
              </a:rPr>
              <a:t>datelor</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prezentate</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în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raportul</a:t>
            </a:r>
            <a:r>
              <a:rPr lang="en-US" sz="1800" dirty="0">
                <a:solidFill>
                  <a:schemeClr val="bg1"/>
                </a:solidFill>
                <a:latin typeface="Times New Roman" panose="02020603050405020304" pitchFamily="18" charset="0"/>
                <a:cs typeface="Times New Roman" panose="02020603050405020304" pitchFamily="18" charset="0"/>
              </a:rPr>
              <a:t> Health at a Glance: Europe 2022, </a:t>
            </a:r>
            <a:r>
              <a:rPr lang="en-US" sz="1800" dirty="0" err="1">
                <a:solidFill>
                  <a:schemeClr val="bg1"/>
                </a:solidFill>
                <a:latin typeface="Times New Roman" panose="02020603050405020304" pitchFamily="18" charset="0"/>
                <a:cs typeface="Times New Roman" panose="02020603050405020304" pitchFamily="18" charset="0"/>
              </a:rPr>
              <a:t>în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ciuda</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unor</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progrese</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înregistrate</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în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ultimul</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deceniu</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în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reducerea</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ratelor</a:t>
            </a:r>
            <a:r>
              <a:rPr lang="en-US" sz="1800" dirty="0">
                <a:solidFill>
                  <a:schemeClr val="bg1"/>
                </a:solidFill>
                <a:latin typeface="Times New Roman" panose="02020603050405020304" pitchFamily="18" charset="0"/>
                <a:cs typeface="Times New Roman" panose="02020603050405020304" pitchFamily="18" charset="0"/>
              </a:rPr>
              <a:t> de </a:t>
            </a:r>
            <a:r>
              <a:rPr lang="en-US" sz="1800" dirty="0" err="1">
                <a:solidFill>
                  <a:schemeClr val="bg1"/>
                </a:solidFill>
                <a:latin typeface="Times New Roman" panose="02020603050405020304" pitchFamily="18" charset="0"/>
                <a:cs typeface="Times New Roman" panose="02020603050405020304" pitchFamily="18" charset="0"/>
              </a:rPr>
              <a:t>fumat</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aproape</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unul</a:t>
            </a:r>
            <a:r>
              <a:rPr lang="en-US" sz="1800" dirty="0">
                <a:solidFill>
                  <a:schemeClr val="bg1"/>
                </a:solidFill>
                <a:latin typeface="Times New Roman" panose="02020603050405020304" pitchFamily="18" charset="0"/>
                <a:cs typeface="Times New Roman" panose="02020603050405020304" pitchFamily="18" charset="0"/>
              </a:rPr>
              <a:t> din </a:t>
            </a:r>
            <a:r>
              <a:rPr lang="en-US" sz="1800" dirty="0" err="1">
                <a:solidFill>
                  <a:schemeClr val="bg1"/>
                </a:solidFill>
                <a:latin typeface="Times New Roman" panose="02020603050405020304" pitchFamily="18" charset="0"/>
                <a:cs typeface="Times New Roman" panose="02020603050405020304" pitchFamily="18" charset="0"/>
              </a:rPr>
              <a:t>cinci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adulți</a:t>
            </a:r>
            <a:r>
              <a:rPr lang="en-US" sz="1800" dirty="0">
                <a:solidFill>
                  <a:schemeClr val="bg1"/>
                </a:solidFill>
                <a:latin typeface="Times New Roman" panose="02020603050405020304" pitchFamily="18" charset="0"/>
                <a:cs typeface="Times New Roman" panose="02020603050405020304" pitchFamily="18" charset="0"/>
              </a:rPr>
              <a:t> (19%) a </a:t>
            </a:r>
            <a:r>
              <a:rPr lang="en-US" sz="1800" dirty="0" err="1">
                <a:solidFill>
                  <a:schemeClr val="bg1"/>
                </a:solidFill>
                <a:latin typeface="Times New Roman" panose="02020603050405020304" pitchFamily="18" charset="0"/>
                <a:cs typeface="Times New Roman" panose="02020603050405020304" pitchFamily="18" charset="0"/>
              </a:rPr>
              <a:t>fumat</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zilnic</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în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anul</a:t>
            </a:r>
            <a:r>
              <a:rPr lang="en-US" sz="1800" dirty="0">
                <a:solidFill>
                  <a:schemeClr val="bg1"/>
                </a:solidFill>
                <a:latin typeface="Times New Roman" panose="02020603050405020304" pitchFamily="18" charset="0"/>
                <a:cs typeface="Times New Roman" panose="02020603050405020304" pitchFamily="18" charset="0"/>
              </a:rPr>
              <a:t> 2020 [7].</a:t>
            </a:r>
          </a:p>
          <a:p>
            <a:endParaRPr lang="en-US" sz="1800" dirty="0">
              <a:solidFill>
                <a:schemeClr val="bg1"/>
              </a:solidFill>
              <a:latin typeface="Times New Roman" panose="02020603050405020304" pitchFamily="18" charset="0"/>
              <a:cs typeface="Times New Roman" panose="02020603050405020304" pitchFamily="18" charset="0"/>
            </a:endParaRPr>
          </a:p>
          <a:p>
            <a:r>
              <a:rPr lang="en-US" sz="1800" dirty="0" err="1">
                <a:solidFill>
                  <a:schemeClr val="bg1"/>
                </a:solidFill>
                <a:latin typeface="Times New Roman" panose="02020603050405020304" pitchFamily="18" charset="0"/>
                <a:cs typeface="Times New Roman" panose="02020603050405020304" pitchFamily="18" charset="0"/>
              </a:rPr>
              <a:t>Numărul</a:t>
            </a:r>
            <a:r>
              <a:rPr lang="en-US" sz="1800" dirty="0">
                <a:solidFill>
                  <a:schemeClr val="bg1"/>
                </a:solidFill>
                <a:latin typeface="Times New Roman" panose="02020603050405020304" pitchFamily="18" charset="0"/>
                <a:cs typeface="Times New Roman" panose="02020603050405020304" pitchFamily="18" charset="0"/>
              </a:rPr>
              <a:t> de </a:t>
            </a:r>
            <a:r>
              <a:rPr lang="en-US" sz="1800" dirty="0" err="1">
                <a:solidFill>
                  <a:schemeClr val="bg1"/>
                </a:solidFill>
                <a:latin typeface="Times New Roman" panose="02020603050405020304" pitchFamily="18" charset="0"/>
                <a:cs typeface="Times New Roman" panose="02020603050405020304" pitchFamily="18" charset="0"/>
              </a:rPr>
              <a:t>fumători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este</a:t>
            </a:r>
            <a:r>
              <a:rPr lang="en-US" sz="1800" dirty="0">
                <a:solidFill>
                  <a:schemeClr val="bg1"/>
                </a:solidFill>
                <a:latin typeface="Times New Roman" panose="02020603050405020304" pitchFamily="18" charset="0"/>
                <a:cs typeface="Times New Roman" panose="02020603050405020304" pitchFamily="18" charset="0"/>
              </a:rPr>
              <a:t> mare, </a:t>
            </a:r>
            <a:r>
              <a:rPr lang="en-US" sz="1800" dirty="0" err="1">
                <a:solidFill>
                  <a:schemeClr val="bg1"/>
                </a:solidFill>
                <a:latin typeface="Times New Roman" panose="02020603050405020304" pitchFamily="18" charset="0"/>
                <a:cs typeface="Times New Roman" panose="02020603050405020304" pitchFamily="18" charset="0"/>
              </a:rPr>
              <a:t>aproximativ</a:t>
            </a:r>
            <a:r>
              <a:rPr lang="en-US" sz="1800" dirty="0">
                <a:solidFill>
                  <a:schemeClr val="bg1"/>
                </a:solidFill>
                <a:latin typeface="Times New Roman" panose="02020603050405020304" pitchFamily="18" charset="0"/>
                <a:cs typeface="Times New Roman" panose="02020603050405020304" pitchFamily="18" charset="0"/>
              </a:rPr>
              <a:t> 26% din </a:t>
            </a:r>
            <a:r>
              <a:rPr lang="en-US" sz="1800" dirty="0" err="1">
                <a:solidFill>
                  <a:schemeClr val="bg1"/>
                </a:solidFill>
                <a:latin typeface="Times New Roman" panose="02020603050405020304" pitchFamily="18" charset="0"/>
                <a:cs typeface="Times New Roman" panose="02020603050405020304" pitchFamily="18" charset="0"/>
              </a:rPr>
              <a:t>toată</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populația</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și</a:t>
            </a:r>
            <a:r>
              <a:rPr lang="en-US" sz="1800" dirty="0">
                <a:solidFill>
                  <a:schemeClr val="bg1"/>
                </a:solidFill>
                <a:latin typeface="Times New Roman" panose="02020603050405020304" pitchFamily="18" charset="0"/>
                <a:cs typeface="Times New Roman" panose="02020603050405020304" pitchFamily="18" charset="0"/>
              </a:rPr>
              <a:t> 29% </a:t>
            </a:r>
            <a:r>
              <a:rPr lang="en-US" sz="1800" dirty="0" err="1">
                <a:solidFill>
                  <a:schemeClr val="bg1"/>
                </a:solidFill>
                <a:latin typeface="Times New Roman" panose="02020603050405020304" pitchFamily="18" charset="0"/>
                <a:cs typeface="Times New Roman" panose="02020603050405020304" pitchFamily="18" charset="0"/>
              </a:rPr>
              <a:t>dintre</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tinerii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în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vârstă</a:t>
            </a:r>
            <a:r>
              <a:rPr lang="en-US" sz="1800" dirty="0">
                <a:solidFill>
                  <a:schemeClr val="bg1"/>
                </a:solidFill>
                <a:latin typeface="Times New Roman" panose="02020603050405020304" pitchFamily="18" charset="0"/>
                <a:cs typeface="Times New Roman" panose="02020603050405020304" pitchFamily="18" charset="0"/>
              </a:rPr>
              <a:t> de 15-24 de </a:t>
            </a:r>
            <a:r>
              <a:rPr lang="en-US" sz="1800" dirty="0" err="1">
                <a:solidFill>
                  <a:schemeClr val="bg1"/>
                </a:solidFill>
                <a:latin typeface="Times New Roman" panose="02020603050405020304" pitchFamily="18" charset="0"/>
                <a:cs typeface="Times New Roman" panose="02020603050405020304" pitchFamily="18" charset="0"/>
              </a:rPr>
              <a:t>ani</a:t>
            </a:r>
            <a:r>
              <a:rPr lang="en-US" sz="1800" dirty="0">
                <a:solidFill>
                  <a:schemeClr val="bg1"/>
                </a:solidFill>
                <a:latin typeface="Times New Roman" panose="02020603050405020304" pitchFamily="18" charset="0"/>
                <a:cs typeface="Times New Roman" panose="02020603050405020304" pitchFamily="18" charset="0"/>
              </a:rPr>
              <a:t> [5].</a:t>
            </a:r>
          </a:p>
          <a:p>
            <a:endParaRPr lang="en-US" sz="1800" dirty="0">
              <a:solidFill>
                <a:schemeClr val="bg1"/>
              </a:solidFill>
              <a:latin typeface="Times New Roman" panose="02020603050405020304" pitchFamily="18" charset="0"/>
              <a:cs typeface="Times New Roman" panose="02020603050405020304" pitchFamily="18" charset="0"/>
            </a:endParaRPr>
          </a:p>
          <a:p>
            <a:r>
              <a:rPr lang="en-US" sz="1800" dirty="0" err="1">
                <a:solidFill>
                  <a:schemeClr val="bg1"/>
                </a:solidFill>
                <a:latin typeface="Times New Roman" panose="02020603050405020304" pitchFamily="18" charset="0"/>
                <a:cs typeface="Times New Roman" panose="02020603050405020304" pitchFamily="18" charset="0"/>
              </a:rPr>
              <a:t>Prevalența</a:t>
            </a:r>
            <a:r>
              <a:rPr lang="en-US" sz="1800" dirty="0">
                <a:solidFill>
                  <a:schemeClr val="bg1"/>
                </a:solidFill>
                <a:latin typeface="Times New Roman" panose="02020603050405020304" pitchFamily="18" charset="0"/>
                <a:cs typeface="Times New Roman" panose="02020603050405020304" pitchFamily="18" charset="0"/>
              </a:rPr>
              <a:t> mare a </a:t>
            </a:r>
            <a:r>
              <a:rPr lang="en-US" sz="1800" dirty="0" err="1">
                <a:solidFill>
                  <a:schemeClr val="bg1"/>
                </a:solidFill>
                <a:latin typeface="Times New Roman" panose="02020603050405020304" pitchFamily="18" charset="0"/>
                <a:cs typeface="Times New Roman" panose="02020603050405020304" pitchFamily="18" charset="0"/>
              </a:rPr>
              <a:t>fumatului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în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rândul</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tinerilor</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este</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îngrijorătoare</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Expansiunea</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produselor</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noi</a:t>
            </a:r>
            <a:r>
              <a:rPr lang="en-US" sz="1800" dirty="0">
                <a:solidFill>
                  <a:schemeClr val="bg1"/>
                </a:solidFill>
                <a:latin typeface="Times New Roman" panose="02020603050405020304" pitchFamily="18" charset="0"/>
                <a:cs typeface="Times New Roman" panose="02020603050405020304" pitchFamily="18" charset="0"/>
              </a:rPr>
              <a:t> care </a:t>
            </a:r>
            <a:r>
              <a:rPr lang="en-US" sz="1800" dirty="0" err="1">
                <a:solidFill>
                  <a:schemeClr val="bg1"/>
                </a:solidFill>
                <a:latin typeface="Times New Roman" panose="02020603050405020304" pitchFamily="18" charset="0"/>
                <a:cs typeface="Times New Roman" panose="02020603050405020304" pitchFamily="18" charset="0"/>
              </a:rPr>
              <a:t>conțin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tutun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creșterea</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utilizării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dispozitivelor</a:t>
            </a:r>
            <a:r>
              <a:rPr lang="en-US" sz="1800" dirty="0">
                <a:solidFill>
                  <a:schemeClr val="bg1"/>
                </a:solidFill>
                <a:latin typeface="Times New Roman" panose="02020603050405020304" pitchFamily="18" charset="0"/>
                <a:cs typeface="Times New Roman" panose="02020603050405020304" pitchFamily="18" charset="0"/>
              </a:rPr>
              <a:t> de vaping </a:t>
            </a:r>
            <a:r>
              <a:rPr lang="en-US" sz="1800" dirty="0" err="1">
                <a:solidFill>
                  <a:schemeClr val="bg1"/>
                </a:solidFill>
                <a:latin typeface="Times New Roman" panose="02020603050405020304" pitchFamily="18" charset="0"/>
                <a:cs typeface="Times New Roman" panose="02020603050405020304" pitchFamily="18" charset="0"/>
              </a:rPr>
              <a:t>și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tutun</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încălzit</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este</a:t>
            </a:r>
            <a:r>
              <a:rPr lang="en-US" sz="1800" dirty="0">
                <a:solidFill>
                  <a:schemeClr val="bg1"/>
                </a:solidFill>
                <a:latin typeface="Times New Roman" panose="02020603050405020304" pitchFamily="18" charset="0"/>
                <a:cs typeface="Times New Roman" panose="02020603050405020304" pitchFamily="18" charset="0"/>
              </a:rPr>
              <a:t> de </a:t>
            </a:r>
            <a:r>
              <a:rPr lang="en-US" sz="1800" dirty="0" err="1">
                <a:solidFill>
                  <a:schemeClr val="bg1"/>
                </a:solidFill>
                <a:latin typeface="Times New Roman" panose="02020603050405020304" pitchFamily="18" charset="0"/>
                <a:cs typeface="Times New Roman" panose="02020603050405020304" pitchFamily="18" charset="0"/>
              </a:rPr>
              <a:t>asemenea</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îngrijorătoare</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Vîrsta</a:t>
            </a:r>
            <a:r>
              <a:rPr lang="en-US" sz="1800" dirty="0">
                <a:solidFill>
                  <a:schemeClr val="bg1"/>
                </a:solidFill>
                <a:latin typeface="Times New Roman" panose="02020603050405020304" pitchFamily="18" charset="0"/>
                <a:cs typeface="Times New Roman" panose="02020603050405020304" pitchFamily="18" charset="0"/>
              </a:rPr>
              <a:t> de </a:t>
            </a:r>
            <a:r>
              <a:rPr lang="en-US" sz="1800" dirty="0" err="1">
                <a:solidFill>
                  <a:schemeClr val="bg1"/>
                </a:solidFill>
                <a:latin typeface="Times New Roman" panose="02020603050405020304" pitchFamily="18" charset="0"/>
                <a:cs typeface="Times New Roman" panose="02020603050405020304" pitchFamily="18" charset="0"/>
              </a:rPr>
              <a:t>începere</a:t>
            </a:r>
            <a:r>
              <a:rPr lang="en-US" sz="1800" dirty="0">
                <a:solidFill>
                  <a:schemeClr val="bg1"/>
                </a:solidFill>
                <a:latin typeface="Times New Roman" panose="02020603050405020304" pitchFamily="18" charset="0"/>
                <a:cs typeface="Times New Roman" panose="02020603050405020304" pitchFamily="18" charset="0"/>
              </a:rPr>
              <a:t> a </a:t>
            </a:r>
            <a:r>
              <a:rPr lang="en-US" sz="1800" dirty="0" err="1">
                <a:solidFill>
                  <a:schemeClr val="bg1"/>
                </a:solidFill>
                <a:latin typeface="Times New Roman" panose="02020603050405020304" pitchFamily="18" charset="0"/>
                <a:cs typeface="Times New Roman" panose="02020603050405020304" pitchFamily="18" charset="0"/>
              </a:rPr>
              <a:t>fumatului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este</a:t>
            </a:r>
            <a:r>
              <a:rPr lang="en-US" sz="1800" dirty="0">
                <a:solidFill>
                  <a:schemeClr val="bg1"/>
                </a:solidFill>
                <a:latin typeface="Times New Roman" panose="02020603050405020304" pitchFamily="18" charset="0"/>
                <a:cs typeface="Times New Roman" panose="02020603050405020304" pitchFamily="18" charset="0"/>
              </a:rPr>
              <a:t> de </a:t>
            </a:r>
            <a:r>
              <a:rPr lang="en-US" sz="1800" dirty="0" err="1">
                <a:solidFill>
                  <a:schemeClr val="bg1"/>
                </a:solidFill>
                <a:latin typeface="Times New Roman" panose="02020603050405020304" pitchFamily="18" charset="0"/>
                <a:cs typeface="Times New Roman" panose="02020603050405020304" pitchFamily="18" charset="0"/>
              </a:rPr>
              <a:t>obicei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înainte</a:t>
            </a:r>
            <a:r>
              <a:rPr lang="en-US" sz="1800" dirty="0">
                <a:solidFill>
                  <a:schemeClr val="bg1"/>
                </a:solidFill>
                <a:latin typeface="Times New Roman" panose="02020603050405020304" pitchFamily="18" charset="0"/>
                <a:cs typeface="Times New Roman" panose="02020603050405020304" pitchFamily="18" charset="0"/>
              </a:rPr>
              <a:t> de 25 de </a:t>
            </a:r>
            <a:r>
              <a:rPr lang="en-US" sz="1800" dirty="0" err="1">
                <a:solidFill>
                  <a:schemeClr val="bg1"/>
                </a:solidFill>
                <a:latin typeface="Times New Roman" panose="02020603050405020304" pitchFamily="18" charset="0"/>
                <a:cs typeface="Times New Roman" panose="02020603050405020304" pitchFamily="18" charset="0"/>
              </a:rPr>
              <a:t>ani</a:t>
            </a:r>
            <a:r>
              <a:rPr lang="en-US" sz="1800" dirty="0">
                <a:solidFill>
                  <a:schemeClr val="bg1"/>
                </a:solidFill>
                <a:latin typeface="Times New Roman" panose="02020603050405020304" pitchFamily="18" charset="0"/>
                <a:cs typeface="Times New Roman" panose="02020603050405020304" pitchFamily="18" charset="0"/>
              </a:rPr>
              <a:t>, cu </a:t>
            </a:r>
            <a:r>
              <a:rPr lang="en-US" sz="1800" dirty="0" err="1">
                <a:solidFill>
                  <a:schemeClr val="bg1"/>
                </a:solidFill>
                <a:latin typeface="Times New Roman" panose="02020603050405020304" pitchFamily="18" charset="0"/>
                <a:cs typeface="Times New Roman" panose="02020603050405020304" pitchFamily="18" charset="0"/>
              </a:rPr>
              <a:t>risc</a:t>
            </a:r>
            <a:r>
              <a:rPr lang="en-US" sz="1800" dirty="0">
                <a:solidFill>
                  <a:schemeClr val="bg1"/>
                </a:solidFill>
                <a:latin typeface="Times New Roman" panose="02020603050405020304" pitchFamily="18" charset="0"/>
                <a:cs typeface="Times New Roman" panose="02020603050405020304" pitchFamily="18" charset="0"/>
              </a:rPr>
              <a:t> maxim de </a:t>
            </a:r>
            <a:r>
              <a:rPr lang="en-US" sz="1800" dirty="0" err="1">
                <a:solidFill>
                  <a:schemeClr val="bg1"/>
                </a:solidFill>
                <a:latin typeface="Times New Roman" panose="02020603050405020304" pitchFamily="18" charset="0"/>
                <a:cs typeface="Times New Roman" panose="02020603050405020304" pitchFamily="18" charset="0"/>
              </a:rPr>
              <a:t>adicție</a:t>
            </a:r>
            <a:r>
              <a:rPr lang="en-US" sz="1800" dirty="0">
                <a:solidFill>
                  <a:schemeClr val="bg1"/>
                </a:solidFill>
                <a:latin typeface="Times New Roman" panose="02020603050405020304" pitchFamily="18" charset="0"/>
                <a:cs typeface="Times New Roman" panose="02020603050405020304" pitchFamily="18" charset="0"/>
              </a:rPr>
              <a:t> [8]. </a:t>
            </a:r>
          </a:p>
          <a:p>
            <a:endParaRPr lang="en-US" sz="180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900" dirty="0">
                <a:solidFill>
                  <a:schemeClr val="bg1"/>
                </a:solidFill>
                <a:latin typeface="Times New Roman" panose="02020603050405020304" pitchFamily="18" charset="0"/>
                <a:cs typeface="Times New Roman" panose="02020603050405020304" pitchFamily="18" charset="0"/>
              </a:rPr>
              <a:t>[7]. OECD/European Union, </a:t>
            </a:r>
            <a:r>
              <a:rPr lang="en-US" sz="900" dirty="0" err="1">
                <a:solidFill>
                  <a:schemeClr val="bg1"/>
                </a:solidFill>
                <a:latin typeface="Times New Roman" panose="02020603050405020304" pitchFamily="18" charset="0"/>
                <a:cs typeface="Times New Roman" panose="02020603050405020304" pitchFamily="18" charset="0"/>
              </a:rPr>
              <a:t>Parishttps</a:t>
            </a:r>
            <a:r>
              <a:rPr lang="en-US" sz="900" dirty="0">
                <a:solidFill>
                  <a:schemeClr val="bg1"/>
                </a:solidFill>
                <a:latin typeface="Times New Roman" panose="02020603050405020304" pitchFamily="18" charset="0"/>
                <a:cs typeface="Times New Roman" panose="02020603050405020304" pitchFamily="18" charset="0"/>
              </a:rPr>
              <a:t>: </a:t>
            </a:r>
            <a:r>
              <a:rPr lang="en-US" sz="900" dirty="0">
                <a:solidFill>
                  <a:schemeClr val="bg1"/>
                </a:solidFill>
                <a:latin typeface="Times New Roman" panose="02020603050405020304" pitchFamily="18" charset="0"/>
                <a:cs typeface="Times New Roman" panose="02020603050405020304" pitchFamily="18" charset="0"/>
                <a:hlinkClick r:id="rId2"/>
              </a:rPr>
              <a:t>https://www.oecd-ilibrary.org/social-issues-migration-health/health-at-a-glance-europe-2022_507433b0-en</a:t>
            </a:r>
            <a:r>
              <a:rPr lang="en-US" sz="900" dirty="0">
                <a:solidFill>
                  <a:schemeClr val="bg1"/>
                </a:solidFill>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n-US" sz="900" dirty="0">
                <a:solidFill>
                  <a:schemeClr val="bg1"/>
                </a:solidFill>
                <a:latin typeface="Times New Roman" panose="02020603050405020304" pitchFamily="18" charset="0"/>
                <a:cs typeface="Times New Roman" panose="02020603050405020304" pitchFamily="18" charset="0"/>
              </a:rPr>
              <a:t>[5]</a:t>
            </a:r>
            <a:r>
              <a:rPr lang="en-US" sz="1800" dirty="0">
                <a:solidFill>
                  <a:schemeClr val="bg1"/>
                </a:solidFill>
                <a:latin typeface="Times New Roman" panose="02020603050405020304" pitchFamily="18" charset="0"/>
                <a:cs typeface="Times New Roman" panose="02020603050405020304" pitchFamily="18" charset="0"/>
              </a:rPr>
              <a:t>. </a:t>
            </a:r>
            <a:r>
              <a:rPr lang="en-US" sz="900" dirty="0">
                <a:solidFill>
                  <a:schemeClr val="bg1"/>
                </a:solidFill>
                <a:latin typeface="Times New Roman" panose="02020603050405020304" pitchFamily="18" charset="0"/>
                <a:cs typeface="Times New Roman" panose="02020603050405020304" pitchFamily="18" charset="0"/>
              </a:rPr>
              <a:t>European Commission, 2022 </a:t>
            </a:r>
            <a:r>
              <a:rPr lang="ro-RO" sz="900" dirty="0">
                <a:solidFill>
                  <a:schemeClr val="bg1"/>
                </a:solidFill>
                <a:latin typeface="Times New Roman" panose="02020603050405020304" pitchFamily="18" charset="0"/>
                <a:cs typeface="Times New Roman" panose="02020603050405020304" pitchFamily="18" charset="0"/>
              </a:rPr>
              <a:t>, https://health.ec.europa.eu/tobacco/overview_en</a:t>
            </a:r>
            <a:endParaRPr lang="en-US" sz="90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900" dirty="0">
                <a:solidFill>
                  <a:schemeClr val="bg1"/>
                </a:solidFill>
                <a:latin typeface="Times New Roman" panose="02020603050405020304" pitchFamily="18" charset="0"/>
                <a:cs typeface="Times New Roman" panose="02020603050405020304" pitchFamily="18" charset="0"/>
              </a:rPr>
              <a:t>[8]. The Institute for Health Metrics and Evaluation (IHME) , 2021</a:t>
            </a:r>
          </a:p>
        </p:txBody>
      </p:sp>
    </p:spTree>
    <p:extLst>
      <p:ext uri="{BB962C8B-B14F-4D97-AF65-F5344CB8AC3E}">
        <p14:creationId xmlns:p14="http://schemas.microsoft.com/office/powerpoint/2010/main" val="98841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5642"/>
          </a:xfrm>
        </p:spPr>
        <p:txBody>
          <a:bodyPr>
            <a:normAutofit fontScale="90000"/>
          </a:bodyPr>
          <a:lstStyle/>
          <a:p>
            <a:pPr algn="ctr"/>
            <a:r>
              <a:rPr lang="ro-RO" sz="2800" b="1" dirty="0">
                <a:solidFill>
                  <a:srgbClr val="F9CE0B"/>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CAMPANIA ”FII INSPIRAT! NU TE APUCA DE FUMAT!”</a:t>
            </a:r>
            <a:br>
              <a:rPr lang="en-US" sz="3600" b="1" dirty="0">
                <a:solidFill>
                  <a:srgbClr val="F9CE0B"/>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endParaRPr lang="en-US" dirty="0"/>
          </a:p>
        </p:txBody>
      </p:sp>
      <p:sp>
        <p:nvSpPr>
          <p:cNvPr id="3" name="Content Placeholder 2"/>
          <p:cNvSpPr>
            <a:spLocks noGrp="1"/>
          </p:cNvSpPr>
          <p:nvPr>
            <p:ph idx="1"/>
          </p:nvPr>
        </p:nvSpPr>
        <p:spPr>
          <a:xfrm>
            <a:off x="628650" y="1196752"/>
            <a:ext cx="7886700" cy="4980211"/>
          </a:xfrm>
        </p:spPr>
        <p:txBody>
          <a:bodyPr>
            <a:normAutofit lnSpcReduction="10000"/>
          </a:bodyPr>
          <a:lstStyle/>
          <a:p>
            <a:r>
              <a:rPr lang="en-US" sz="1700" dirty="0" err="1">
                <a:solidFill>
                  <a:schemeClr val="bg1"/>
                </a:solidFill>
                <a:latin typeface="Times New Roman" panose="02020603050405020304" pitchFamily="18" charset="0"/>
                <a:cs typeface="Times New Roman" panose="02020603050405020304" pitchFamily="18" charset="0"/>
              </a:rPr>
              <a:t>În</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România</a:t>
            </a:r>
            <a:r>
              <a:rPr lang="en-US" sz="1700" dirty="0">
                <a:solidFill>
                  <a:schemeClr val="bg1"/>
                </a:solidFill>
                <a:latin typeface="Times New Roman" panose="02020603050405020304" pitchFamily="18" charset="0"/>
                <a:cs typeface="Times New Roman" panose="02020603050405020304" pitchFamily="18" charset="0"/>
              </a:rPr>
              <a:t>, conform </a:t>
            </a:r>
            <a:r>
              <a:rPr lang="en-US" sz="1700" dirty="0" err="1">
                <a:solidFill>
                  <a:schemeClr val="bg1"/>
                </a:solidFill>
                <a:latin typeface="Times New Roman" panose="02020603050405020304" pitchFamily="18" charset="0"/>
                <a:cs typeface="Times New Roman" panose="02020603050405020304" pitchFamily="18" charset="0"/>
              </a:rPr>
              <a:t>datelor</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studiului</a:t>
            </a:r>
            <a:r>
              <a:rPr lang="en-US" sz="1700" dirty="0">
                <a:solidFill>
                  <a:schemeClr val="bg1"/>
                </a:solidFill>
                <a:latin typeface="Times New Roman" panose="02020603050405020304" pitchFamily="18" charset="0"/>
                <a:cs typeface="Times New Roman" panose="02020603050405020304" pitchFamily="18" charset="0"/>
              </a:rPr>
              <a:t> ESPAD (European School Survey Project on Alcohol and Other Drugs) </a:t>
            </a:r>
            <a:r>
              <a:rPr lang="en-US" sz="1700" dirty="0" err="1">
                <a:solidFill>
                  <a:schemeClr val="bg1"/>
                </a:solidFill>
                <a:latin typeface="Times New Roman" panose="02020603050405020304" pitchFamily="18" charset="0"/>
                <a:cs typeface="Times New Roman" panose="02020603050405020304" pitchFamily="18" charset="0"/>
              </a:rPr>
              <a:t>derulat</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în</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anul</a:t>
            </a:r>
            <a:r>
              <a:rPr lang="en-US" sz="1700" dirty="0">
                <a:solidFill>
                  <a:schemeClr val="bg1"/>
                </a:solidFill>
                <a:latin typeface="Times New Roman" panose="02020603050405020304" pitchFamily="18" charset="0"/>
                <a:cs typeface="Times New Roman" panose="02020603050405020304" pitchFamily="18" charset="0"/>
              </a:rPr>
              <a:t> 2019 a </a:t>
            </a:r>
            <a:r>
              <a:rPr lang="en-US" sz="1700" dirty="0" err="1">
                <a:solidFill>
                  <a:schemeClr val="bg1"/>
                </a:solidFill>
                <a:latin typeface="Times New Roman" panose="02020603050405020304" pitchFamily="18" charset="0"/>
                <a:cs typeface="Times New Roman" panose="02020603050405020304" pitchFamily="18" charset="0"/>
              </a:rPr>
              <a:t>reieșit</a:t>
            </a:r>
            <a:r>
              <a:rPr lang="en-US" sz="1700" dirty="0">
                <a:solidFill>
                  <a:schemeClr val="bg1"/>
                </a:solidFill>
                <a:latin typeface="Times New Roman" panose="02020603050405020304" pitchFamily="18" charset="0"/>
                <a:cs typeface="Times New Roman" panose="02020603050405020304" pitchFamily="18" charset="0"/>
              </a:rPr>
              <a:t> o </a:t>
            </a:r>
            <a:r>
              <a:rPr lang="en-US" sz="1700" dirty="0" err="1">
                <a:solidFill>
                  <a:schemeClr val="bg1"/>
                </a:solidFill>
                <a:latin typeface="Times New Roman" panose="02020603050405020304" pitchFamily="18" charset="0"/>
                <a:cs typeface="Times New Roman" panose="02020603050405020304" pitchFamily="18" charset="0"/>
              </a:rPr>
              <a:t>prevalență</a:t>
            </a:r>
            <a:r>
              <a:rPr lang="en-US" sz="1700" dirty="0">
                <a:solidFill>
                  <a:schemeClr val="bg1"/>
                </a:solidFill>
                <a:latin typeface="Times New Roman" panose="02020603050405020304" pitchFamily="18" charset="0"/>
                <a:cs typeface="Times New Roman" panose="02020603050405020304" pitchFamily="18" charset="0"/>
              </a:rPr>
              <a:t> a </a:t>
            </a:r>
            <a:r>
              <a:rPr lang="en-US" sz="1700" dirty="0" err="1">
                <a:solidFill>
                  <a:schemeClr val="bg1"/>
                </a:solidFill>
                <a:latin typeface="Times New Roman" panose="02020603050405020304" pitchFamily="18" charset="0"/>
                <a:cs typeface="Times New Roman" panose="02020603050405020304" pitchFamily="18" charset="0"/>
              </a:rPr>
              <a:t>debutului</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fumatului</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zilnic</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înainte</a:t>
            </a:r>
            <a:r>
              <a:rPr lang="en-US" sz="1700" dirty="0">
                <a:solidFill>
                  <a:schemeClr val="bg1"/>
                </a:solidFill>
                <a:latin typeface="Times New Roman" panose="02020603050405020304" pitchFamily="18" charset="0"/>
                <a:cs typeface="Times New Roman" panose="02020603050405020304" pitchFamily="18" charset="0"/>
              </a:rPr>
              <a:t> de 13 </a:t>
            </a:r>
            <a:r>
              <a:rPr lang="en-US" sz="1700" dirty="0" err="1">
                <a:solidFill>
                  <a:schemeClr val="bg1"/>
                </a:solidFill>
                <a:latin typeface="Times New Roman" panose="02020603050405020304" pitchFamily="18" charset="0"/>
                <a:cs typeface="Times New Roman" panose="02020603050405020304" pitchFamily="18" charset="0"/>
              </a:rPr>
              <a:t>ani</a:t>
            </a:r>
            <a:r>
              <a:rPr lang="en-US" sz="1700" dirty="0">
                <a:solidFill>
                  <a:schemeClr val="bg1"/>
                </a:solidFill>
                <a:latin typeface="Times New Roman" panose="02020603050405020304" pitchFamily="18" charset="0"/>
                <a:cs typeface="Times New Roman" panose="02020603050405020304" pitchFamily="18" charset="0"/>
              </a:rPr>
              <a:t> de 5% [9].</a:t>
            </a:r>
          </a:p>
          <a:p>
            <a:endParaRPr lang="en-US" sz="1700" dirty="0">
              <a:solidFill>
                <a:schemeClr val="bg1"/>
              </a:solidFill>
              <a:latin typeface="Times New Roman" panose="02020603050405020304" pitchFamily="18" charset="0"/>
              <a:cs typeface="Times New Roman" panose="02020603050405020304" pitchFamily="18" charset="0"/>
            </a:endParaRPr>
          </a:p>
          <a:p>
            <a:r>
              <a:rPr lang="en-US" sz="1700" dirty="0">
                <a:solidFill>
                  <a:schemeClr val="bg1"/>
                </a:solidFill>
                <a:latin typeface="Times New Roman" panose="02020603050405020304" pitchFamily="18" charset="0"/>
                <a:cs typeface="Times New Roman" panose="02020603050405020304" pitchFamily="18" charset="0"/>
              </a:rPr>
              <a:t>Conform </a:t>
            </a:r>
            <a:r>
              <a:rPr lang="en-US" sz="1700" dirty="0" err="1">
                <a:solidFill>
                  <a:schemeClr val="bg1"/>
                </a:solidFill>
                <a:latin typeface="Times New Roman" panose="02020603050405020304" pitchFamily="18" charset="0"/>
                <a:cs typeface="Times New Roman" panose="02020603050405020304" pitchFamily="18" charset="0"/>
              </a:rPr>
              <a:t>datelor</a:t>
            </a:r>
            <a:r>
              <a:rPr lang="en-US" sz="1700" dirty="0">
                <a:solidFill>
                  <a:schemeClr val="bg1"/>
                </a:solidFill>
                <a:latin typeface="Times New Roman" panose="02020603050405020304" pitchFamily="18" charset="0"/>
                <a:cs typeface="Times New Roman" panose="02020603050405020304" pitchFamily="18" charset="0"/>
              </a:rPr>
              <a:t> Eurostat, 2019, </a:t>
            </a:r>
            <a:r>
              <a:rPr lang="en-US" sz="1700" dirty="0" err="1">
                <a:solidFill>
                  <a:schemeClr val="bg1"/>
                </a:solidFill>
                <a:latin typeface="Times New Roman" panose="02020603050405020304" pitchFamily="18" charset="0"/>
                <a:cs typeface="Times New Roman" panose="02020603050405020304" pitchFamily="18" charset="0"/>
              </a:rPr>
              <a:t>cea</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mai</a:t>
            </a:r>
            <a:r>
              <a:rPr lang="en-US" sz="1700" dirty="0">
                <a:solidFill>
                  <a:schemeClr val="bg1"/>
                </a:solidFill>
                <a:latin typeface="Times New Roman" panose="02020603050405020304" pitchFamily="18" charset="0"/>
                <a:cs typeface="Times New Roman" panose="02020603050405020304" pitchFamily="18" charset="0"/>
              </a:rPr>
              <a:t> mare </a:t>
            </a:r>
            <a:r>
              <a:rPr lang="en-US" sz="1700" dirty="0" err="1">
                <a:solidFill>
                  <a:schemeClr val="bg1"/>
                </a:solidFill>
                <a:latin typeface="Times New Roman" panose="02020603050405020304" pitchFamily="18" charset="0"/>
                <a:cs typeface="Times New Roman" panose="02020603050405020304" pitchFamily="18" charset="0"/>
              </a:rPr>
              <a:t>prevalență</a:t>
            </a:r>
            <a:r>
              <a:rPr lang="en-US" sz="1700" dirty="0">
                <a:solidFill>
                  <a:schemeClr val="bg1"/>
                </a:solidFill>
                <a:latin typeface="Times New Roman" panose="02020603050405020304" pitchFamily="18" charset="0"/>
                <a:cs typeface="Times New Roman" panose="02020603050405020304" pitchFamily="18" charset="0"/>
              </a:rPr>
              <a:t> a </a:t>
            </a:r>
            <a:r>
              <a:rPr lang="en-US" sz="1700" dirty="0" err="1">
                <a:solidFill>
                  <a:schemeClr val="bg1"/>
                </a:solidFill>
                <a:latin typeface="Times New Roman" panose="02020603050405020304" pitchFamily="18" charset="0"/>
                <a:cs typeface="Times New Roman" panose="02020603050405020304" pitchFamily="18" charset="0"/>
              </a:rPr>
              <a:t>fumatului</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zilnic</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este</a:t>
            </a:r>
            <a:r>
              <a:rPr lang="en-US" sz="1700" dirty="0">
                <a:solidFill>
                  <a:schemeClr val="bg1"/>
                </a:solidFill>
                <a:latin typeface="Times New Roman" panose="02020603050405020304" pitchFamily="18" charset="0"/>
                <a:cs typeface="Times New Roman" panose="02020603050405020304" pitchFamily="18" charset="0"/>
              </a:rPr>
              <a:t> la </a:t>
            </a:r>
            <a:r>
              <a:rPr lang="en-US" sz="1700" dirty="0" err="1">
                <a:solidFill>
                  <a:schemeClr val="bg1"/>
                </a:solidFill>
                <a:latin typeface="Times New Roman" panose="02020603050405020304" pitchFamily="18" charset="0"/>
                <a:cs typeface="Times New Roman" panose="02020603050405020304" pitchFamily="18" charset="0"/>
              </a:rPr>
              <a:t>grupa</a:t>
            </a:r>
            <a:r>
              <a:rPr lang="en-US" sz="1700" dirty="0">
                <a:solidFill>
                  <a:schemeClr val="bg1"/>
                </a:solidFill>
                <a:latin typeface="Times New Roman" panose="02020603050405020304" pitchFamily="18" charset="0"/>
                <a:cs typeface="Times New Roman" panose="02020603050405020304" pitchFamily="18" charset="0"/>
              </a:rPr>
              <a:t> de </a:t>
            </a:r>
            <a:r>
              <a:rPr lang="en-US" sz="1700" dirty="0" err="1">
                <a:solidFill>
                  <a:schemeClr val="bg1"/>
                </a:solidFill>
                <a:latin typeface="Times New Roman" panose="02020603050405020304" pitchFamily="18" charset="0"/>
                <a:cs typeface="Times New Roman" panose="02020603050405020304" pitchFamily="18" charset="0"/>
              </a:rPr>
              <a:t>vârstă</a:t>
            </a:r>
            <a:r>
              <a:rPr lang="en-US" sz="1700" dirty="0">
                <a:solidFill>
                  <a:schemeClr val="bg1"/>
                </a:solidFill>
                <a:latin typeface="Times New Roman" panose="02020603050405020304" pitchFamily="18" charset="0"/>
                <a:cs typeface="Times New Roman" panose="02020603050405020304" pitchFamily="18" charset="0"/>
              </a:rPr>
              <a:t> 25-34 de </a:t>
            </a:r>
            <a:r>
              <a:rPr lang="en-US" sz="1700" dirty="0" err="1">
                <a:solidFill>
                  <a:schemeClr val="bg1"/>
                </a:solidFill>
                <a:latin typeface="Times New Roman" panose="02020603050405020304" pitchFamily="18" charset="0"/>
                <a:cs typeface="Times New Roman" panose="02020603050405020304" pitchFamily="18" charset="0"/>
              </a:rPr>
              <a:t>ani</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iar</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cea</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mai</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scăzută</a:t>
            </a:r>
            <a:r>
              <a:rPr lang="en-US" sz="1700" dirty="0">
                <a:solidFill>
                  <a:schemeClr val="bg1"/>
                </a:solidFill>
                <a:latin typeface="Times New Roman" panose="02020603050405020304" pitchFamily="18" charset="0"/>
                <a:cs typeface="Times New Roman" panose="02020603050405020304" pitchFamily="18" charset="0"/>
              </a:rPr>
              <a:t> la </a:t>
            </a:r>
            <a:r>
              <a:rPr lang="en-US" sz="1700" dirty="0" err="1">
                <a:solidFill>
                  <a:schemeClr val="bg1"/>
                </a:solidFill>
                <a:latin typeface="Times New Roman" panose="02020603050405020304" pitchFamily="18" charset="0"/>
                <a:cs typeface="Times New Roman" panose="02020603050405020304" pitchFamily="18" charset="0"/>
              </a:rPr>
              <a:t>grupa</a:t>
            </a:r>
            <a:r>
              <a:rPr lang="en-US" sz="1700" dirty="0">
                <a:solidFill>
                  <a:schemeClr val="bg1"/>
                </a:solidFill>
                <a:latin typeface="Times New Roman" panose="02020603050405020304" pitchFamily="18" charset="0"/>
                <a:cs typeface="Times New Roman" panose="02020603050405020304" pitchFamily="18" charset="0"/>
              </a:rPr>
              <a:t> de </a:t>
            </a:r>
            <a:r>
              <a:rPr lang="en-US" sz="1700" dirty="0" err="1">
                <a:solidFill>
                  <a:schemeClr val="bg1"/>
                </a:solidFill>
                <a:latin typeface="Times New Roman" panose="02020603050405020304" pitchFamily="18" charset="0"/>
                <a:cs typeface="Times New Roman" panose="02020603050405020304" pitchFamily="18" charset="0"/>
              </a:rPr>
              <a:t>vârstă</a:t>
            </a:r>
            <a:r>
              <a:rPr lang="en-US" sz="1700" dirty="0">
                <a:solidFill>
                  <a:schemeClr val="bg1"/>
                </a:solidFill>
                <a:latin typeface="Times New Roman" panose="02020603050405020304" pitchFamily="18" charset="0"/>
                <a:cs typeface="Times New Roman" panose="02020603050405020304" pitchFamily="18" charset="0"/>
              </a:rPr>
              <a:t> de </a:t>
            </a:r>
            <a:r>
              <a:rPr lang="en-US" sz="1700" dirty="0" err="1">
                <a:solidFill>
                  <a:schemeClr val="bg1"/>
                </a:solidFill>
                <a:latin typeface="Times New Roman" panose="02020603050405020304" pitchFamily="18" charset="0"/>
                <a:cs typeface="Times New Roman" panose="02020603050405020304" pitchFamily="18" charset="0"/>
              </a:rPr>
              <a:t>peste</a:t>
            </a:r>
            <a:r>
              <a:rPr lang="en-US" sz="1700" dirty="0">
                <a:solidFill>
                  <a:schemeClr val="bg1"/>
                </a:solidFill>
                <a:latin typeface="Times New Roman" panose="02020603050405020304" pitchFamily="18" charset="0"/>
                <a:cs typeface="Times New Roman" panose="02020603050405020304" pitchFamily="18" charset="0"/>
              </a:rPr>
              <a:t> 75 de </a:t>
            </a:r>
            <a:r>
              <a:rPr lang="en-US" sz="1700" dirty="0" err="1">
                <a:solidFill>
                  <a:schemeClr val="bg1"/>
                </a:solidFill>
                <a:latin typeface="Times New Roman" panose="02020603050405020304" pitchFamily="18" charset="0"/>
                <a:cs typeface="Times New Roman" panose="02020603050405020304" pitchFamily="18" charset="0"/>
              </a:rPr>
              <a:t>ani</a:t>
            </a:r>
            <a:r>
              <a:rPr lang="en-US" sz="1700" dirty="0">
                <a:solidFill>
                  <a:schemeClr val="bg1"/>
                </a:solidFill>
                <a:latin typeface="Times New Roman" panose="02020603050405020304" pitchFamily="18" charset="0"/>
                <a:cs typeface="Times New Roman" panose="02020603050405020304" pitchFamily="18" charset="0"/>
              </a:rPr>
              <a:t> [10].</a:t>
            </a:r>
          </a:p>
          <a:p>
            <a:pPr marL="0" indent="0">
              <a:buNone/>
            </a:pPr>
            <a:endParaRPr lang="en-US" sz="1700" dirty="0">
              <a:solidFill>
                <a:schemeClr val="bg1"/>
              </a:solidFill>
              <a:latin typeface="Times New Roman" panose="02020603050405020304" pitchFamily="18" charset="0"/>
              <a:cs typeface="Times New Roman" panose="02020603050405020304" pitchFamily="18" charset="0"/>
            </a:endParaRPr>
          </a:p>
          <a:p>
            <a:r>
              <a:rPr lang="en-US" sz="1700" dirty="0">
                <a:solidFill>
                  <a:schemeClr val="bg1"/>
                </a:solidFill>
                <a:latin typeface="Times New Roman" panose="02020603050405020304" pitchFamily="18" charset="0"/>
                <a:cs typeface="Times New Roman" panose="02020603050405020304" pitchFamily="18" charset="0"/>
              </a:rPr>
              <a:t>Conform </a:t>
            </a:r>
            <a:r>
              <a:rPr lang="en-US" sz="1700" dirty="0" err="1">
                <a:solidFill>
                  <a:schemeClr val="bg1"/>
                </a:solidFill>
                <a:latin typeface="Times New Roman" panose="02020603050405020304" pitchFamily="18" charset="0"/>
                <a:cs typeface="Times New Roman" panose="02020603050405020304" pitchFamily="18" charset="0"/>
              </a:rPr>
              <a:t>studiului</a:t>
            </a:r>
            <a:r>
              <a:rPr lang="en-US" sz="1700" dirty="0">
                <a:solidFill>
                  <a:schemeClr val="bg1"/>
                </a:solidFill>
                <a:latin typeface="Times New Roman" panose="02020603050405020304" pitchFamily="18" charset="0"/>
                <a:cs typeface="Times New Roman" panose="02020603050405020304" pitchFamily="18" charset="0"/>
              </a:rPr>
              <a:t> INS din </a:t>
            </a:r>
            <a:r>
              <a:rPr lang="en-US" sz="1700" dirty="0" err="1">
                <a:solidFill>
                  <a:schemeClr val="bg1"/>
                </a:solidFill>
                <a:latin typeface="Times New Roman" panose="02020603050405020304" pitchFamily="18" charset="0"/>
                <a:cs typeface="Times New Roman" panose="02020603050405020304" pitchFamily="18" charset="0"/>
              </a:rPr>
              <a:t>anul</a:t>
            </a:r>
            <a:r>
              <a:rPr lang="en-US" sz="1700" dirty="0">
                <a:solidFill>
                  <a:schemeClr val="bg1"/>
                </a:solidFill>
                <a:latin typeface="Times New Roman" panose="02020603050405020304" pitchFamily="18" charset="0"/>
                <a:cs typeface="Times New Roman" panose="02020603050405020304" pitchFamily="18" charset="0"/>
              </a:rPr>
              <a:t> 2020, </a:t>
            </a:r>
            <a:r>
              <a:rPr lang="en-US" sz="1700" dirty="0" err="1">
                <a:solidFill>
                  <a:schemeClr val="bg1"/>
                </a:solidFill>
                <a:latin typeface="Times New Roman" panose="02020603050405020304" pitchFamily="18" charset="0"/>
                <a:cs typeface="Times New Roman" panose="02020603050405020304" pitchFamily="18" charset="0"/>
              </a:rPr>
              <a:t>procentul</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persoanelor</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fumătoare</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în</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rândul</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adolescenților</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și</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tinerilor</a:t>
            </a:r>
            <a:r>
              <a:rPr lang="en-US" sz="1700" dirty="0">
                <a:solidFill>
                  <a:schemeClr val="bg1"/>
                </a:solidFill>
                <a:latin typeface="Times New Roman" panose="02020603050405020304" pitchFamily="18" charset="0"/>
                <a:cs typeface="Times New Roman" panose="02020603050405020304" pitchFamily="18" charset="0"/>
              </a:rPr>
              <a:t> din </a:t>
            </a:r>
            <a:r>
              <a:rPr lang="en-US" sz="1700" dirty="0" err="1">
                <a:solidFill>
                  <a:schemeClr val="bg1"/>
                </a:solidFill>
                <a:latin typeface="Times New Roman" panose="02020603050405020304" pitchFamily="18" charset="0"/>
                <a:cs typeface="Times New Roman" panose="02020603050405020304" pitchFamily="18" charset="0"/>
              </a:rPr>
              <a:t>grupa</a:t>
            </a:r>
            <a:r>
              <a:rPr lang="en-US" sz="1700" dirty="0">
                <a:solidFill>
                  <a:schemeClr val="bg1"/>
                </a:solidFill>
                <a:latin typeface="Times New Roman" panose="02020603050405020304" pitchFamily="18" charset="0"/>
                <a:cs typeface="Times New Roman" panose="02020603050405020304" pitchFamily="18" charset="0"/>
              </a:rPr>
              <a:t> de </a:t>
            </a:r>
            <a:r>
              <a:rPr lang="en-US" sz="1700" dirty="0" err="1">
                <a:solidFill>
                  <a:schemeClr val="bg1"/>
                </a:solidFill>
                <a:latin typeface="Times New Roman" panose="02020603050405020304" pitchFamily="18" charset="0"/>
                <a:cs typeface="Times New Roman" panose="02020603050405020304" pitchFamily="18" charset="0"/>
              </a:rPr>
              <a:t>vârstă</a:t>
            </a:r>
            <a:r>
              <a:rPr lang="en-US" sz="1700" dirty="0">
                <a:solidFill>
                  <a:schemeClr val="bg1"/>
                </a:solidFill>
                <a:latin typeface="Times New Roman" panose="02020603050405020304" pitchFamily="18" charset="0"/>
                <a:cs typeface="Times New Roman" panose="02020603050405020304" pitchFamily="18" charset="0"/>
              </a:rPr>
              <a:t> 15‐24 </a:t>
            </a:r>
            <a:r>
              <a:rPr lang="en-US" sz="1700" dirty="0" err="1">
                <a:solidFill>
                  <a:schemeClr val="bg1"/>
                </a:solidFill>
                <a:latin typeface="Times New Roman" panose="02020603050405020304" pitchFamily="18" charset="0"/>
                <a:cs typeface="Times New Roman" panose="02020603050405020304" pitchFamily="18" charset="0"/>
              </a:rPr>
              <a:t>ani</a:t>
            </a:r>
            <a:r>
              <a:rPr lang="en-US" sz="1700" dirty="0">
                <a:solidFill>
                  <a:schemeClr val="bg1"/>
                </a:solidFill>
                <a:latin typeface="Times New Roman" panose="02020603050405020304" pitchFamily="18" charset="0"/>
                <a:cs typeface="Times New Roman" panose="02020603050405020304" pitchFamily="18" charset="0"/>
              </a:rPr>
              <a:t>, care </a:t>
            </a:r>
            <a:r>
              <a:rPr lang="en-US" sz="1700" dirty="0" err="1">
                <a:solidFill>
                  <a:schemeClr val="bg1"/>
                </a:solidFill>
                <a:latin typeface="Times New Roman" panose="02020603050405020304" pitchFamily="18" charset="0"/>
                <a:cs typeface="Times New Roman" panose="02020603050405020304" pitchFamily="18" charset="0"/>
              </a:rPr>
              <a:t>fumează</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zilnic</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este</a:t>
            </a:r>
            <a:r>
              <a:rPr lang="en-US" sz="1700" dirty="0">
                <a:solidFill>
                  <a:schemeClr val="bg1"/>
                </a:solidFill>
                <a:latin typeface="Times New Roman" panose="02020603050405020304" pitchFamily="18" charset="0"/>
                <a:cs typeface="Times New Roman" panose="02020603050405020304" pitchFamily="18" charset="0"/>
              </a:rPr>
              <a:t> de 10,16% </a:t>
            </a:r>
            <a:r>
              <a:rPr lang="en-US" sz="1700" dirty="0" err="1">
                <a:solidFill>
                  <a:schemeClr val="bg1"/>
                </a:solidFill>
                <a:latin typeface="Times New Roman" panose="02020603050405020304" pitchFamily="18" charset="0"/>
                <a:cs typeface="Times New Roman" panose="02020603050405020304" pitchFamily="18" charset="0"/>
              </a:rPr>
              <a:t>în</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timp</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ce</a:t>
            </a:r>
            <a:r>
              <a:rPr lang="en-US" sz="1700" dirty="0">
                <a:solidFill>
                  <a:schemeClr val="bg1"/>
                </a:solidFill>
                <a:latin typeface="Times New Roman" panose="02020603050405020304" pitchFamily="18" charset="0"/>
                <a:cs typeface="Times New Roman" panose="02020603050405020304" pitchFamily="18" charset="0"/>
              </a:rPr>
              <a:t> 9,81% </a:t>
            </a:r>
            <a:r>
              <a:rPr lang="en-US" sz="1700" dirty="0" err="1">
                <a:solidFill>
                  <a:schemeClr val="bg1"/>
                </a:solidFill>
                <a:latin typeface="Times New Roman" panose="02020603050405020304" pitchFamily="18" charset="0"/>
                <a:cs typeface="Times New Roman" panose="02020603050405020304" pitchFamily="18" charset="0"/>
              </a:rPr>
              <a:t>fumează</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ocazional</a:t>
            </a:r>
            <a:r>
              <a:rPr lang="en-US" sz="1700" dirty="0">
                <a:solidFill>
                  <a:schemeClr val="bg1"/>
                </a:solidFill>
                <a:latin typeface="Times New Roman" panose="02020603050405020304" pitchFamily="18" charset="0"/>
                <a:cs typeface="Times New Roman" panose="02020603050405020304" pitchFamily="18" charset="0"/>
              </a:rPr>
              <a:t> [11].</a:t>
            </a:r>
          </a:p>
          <a:p>
            <a:pPr marL="0" indent="0">
              <a:buNone/>
            </a:pPr>
            <a:endParaRPr lang="en-US" sz="1700" dirty="0">
              <a:solidFill>
                <a:schemeClr val="bg1"/>
              </a:solidFill>
              <a:latin typeface="Times New Roman" panose="02020603050405020304" pitchFamily="18" charset="0"/>
              <a:cs typeface="Times New Roman" panose="02020603050405020304" pitchFamily="18" charset="0"/>
            </a:endParaRPr>
          </a:p>
          <a:p>
            <a:r>
              <a:rPr lang="en-US" sz="1700" dirty="0" err="1">
                <a:solidFill>
                  <a:schemeClr val="bg1"/>
                </a:solidFill>
                <a:latin typeface="Times New Roman" panose="02020603050405020304" pitchFamily="18" charset="0"/>
                <a:cs typeface="Times New Roman" panose="02020603050405020304" pitchFamily="18" charset="0"/>
              </a:rPr>
              <a:t>Ponderea</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utilizării</a:t>
            </a:r>
            <a:r>
              <a:rPr lang="en-US" sz="1700" dirty="0">
                <a:solidFill>
                  <a:schemeClr val="bg1"/>
                </a:solidFill>
                <a:latin typeface="Times New Roman" panose="02020603050405020304" pitchFamily="18" charset="0"/>
                <a:cs typeface="Times New Roman" panose="02020603050405020304" pitchFamily="18" charset="0"/>
              </a:rPr>
              <a:t> de </a:t>
            </a:r>
            <a:r>
              <a:rPr lang="en-US" sz="1700" dirty="0" err="1">
                <a:solidFill>
                  <a:schemeClr val="bg1"/>
                </a:solidFill>
                <a:latin typeface="Times New Roman" panose="02020603050405020304" pitchFamily="18" charset="0"/>
                <a:cs typeface="Times New Roman" panose="02020603050405020304" pitchFamily="18" charset="0"/>
              </a:rPr>
              <a:t>ţigări</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electronice</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sau</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dispozitive</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electronice</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similare</a:t>
            </a:r>
            <a:r>
              <a:rPr lang="en-US" sz="1700" dirty="0">
                <a:solidFill>
                  <a:schemeClr val="bg1"/>
                </a:solidFill>
                <a:latin typeface="Times New Roman" panose="02020603050405020304" pitchFamily="18" charset="0"/>
                <a:cs typeface="Times New Roman" panose="02020603050405020304" pitchFamily="18" charset="0"/>
              </a:rPr>
              <a:t>, la </a:t>
            </a:r>
            <a:r>
              <a:rPr lang="en-US" sz="1700" dirty="0" err="1">
                <a:solidFill>
                  <a:schemeClr val="bg1"/>
                </a:solidFill>
                <a:latin typeface="Times New Roman" panose="02020603050405020304" pitchFamily="18" charset="0"/>
                <a:cs typeface="Times New Roman" panose="02020603050405020304" pitchFamily="18" charset="0"/>
              </a:rPr>
              <a:t>persoanele</a:t>
            </a:r>
            <a:r>
              <a:rPr lang="en-US" sz="1700" dirty="0">
                <a:solidFill>
                  <a:schemeClr val="bg1"/>
                </a:solidFill>
                <a:latin typeface="Times New Roman" panose="02020603050405020304" pitchFamily="18" charset="0"/>
                <a:cs typeface="Times New Roman" panose="02020603050405020304" pitchFamily="18" charset="0"/>
              </a:rPr>
              <a:t> de 15 ‐24 </a:t>
            </a:r>
            <a:r>
              <a:rPr lang="en-US" sz="1700" dirty="0" err="1">
                <a:solidFill>
                  <a:schemeClr val="bg1"/>
                </a:solidFill>
                <a:latin typeface="Times New Roman" panose="02020603050405020304" pitchFamily="18" charset="0"/>
                <a:cs typeface="Times New Roman" panose="02020603050405020304" pitchFamily="18" charset="0"/>
              </a:rPr>
              <a:t>ani</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este</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similară</a:t>
            </a:r>
            <a:r>
              <a:rPr lang="en-US" sz="1700" dirty="0">
                <a:solidFill>
                  <a:schemeClr val="bg1"/>
                </a:solidFill>
                <a:latin typeface="Times New Roman" panose="02020603050405020304" pitchFamily="18" charset="0"/>
                <a:cs typeface="Times New Roman" panose="02020603050405020304" pitchFamily="18" charset="0"/>
              </a:rPr>
              <a:t> la </a:t>
            </a:r>
            <a:r>
              <a:rPr lang="en-US" sz="1700" dirty="0" err="1">
                <a:solidFill>
                  <a:schemeClr val="bg1"/>
                </a:solidFill>
                <a:latin typeface="Times New Roman" panose="02020603050405020304" pitchFamily="18" charset="0"/>
                <a:cs typeface="Times New Roman" panose="02020603050405020304" pitchFamily="18" charset="0"/>
              </a:rPr>
              <a:t>ambele</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genuri</a:t>
            </a:r>
            <a:r>
              <a:rPr lang="en-US" sz="1700" dirty="0">
                <a:solidFill>
                  <a:schemeClr val="bg1"/>
                </a:solidFill>
                <a:latin typeface="Times New Roman" panose="02020603050405020304" pitchFamily="18" charset="0"/>
                <a:cs typeface="Times New Roman" panose="02020603050405020304" pitchFamily="18" charset="0"/>
              </a:rPr>
              <a:t> cu </a:t>
            </a:r>
            <a:r>
              <a:rPr lang="en-US" sz="1700" dirty="0" err="1">
                <a:solidFill>
                  <a:schemeClr val="bg1"/>
                </a:solidFill>
                <a:latin typeface="Times New Roman" panose="02020603050405020304" pitchFamily="18" charset="0"/>
                <a:cs typeface="Times New Roman" panose="02020603050405020304" pitchFamily="18" charset="0"/>
              </a:rPr>
              <a:t>aproximativ</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jumătate</a:t>
            </a:r>
            <a:r>
              <a:rPr lang="en-US" sz="1700" dirty="0">
                <a:solidFill>
                  <a:schemeClr val="bg1"/>
                </a:solidFill>
                <a:latin typeface="Times New Roman" panose="02020603050405020304" pitchFamily="18" charset="0"/>
                <a:cs typeface="Times New Roman" panose="02020603050405020304" pitchFamily="18" charset="0"/>
              </a:rPr>
              <a:t> de </a:t>
            </a:r>
            <a:r>
              <a:rPr lang="en-US" sz="1700" dirty="0" err="1">
                <a:solidFill>
                  <a:schemeClr val="bg1"/>
                </a:solidFill>
                <a:latin typeface="Times New Roman" panose="02020603050405020304" pitchFamily="18" charset="0"/>
                <a:cs typeface="Times New Roman" panose="02020603050405020304" pitchFamily="18" charset="0"/>
              </a:rPr>
              <a:t>procent</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mai</a:t>
            </a:r>
            <a:r>
              <a:rPr lang="en-US" sz="1700" dirty="0">
                <a:solidFill>
                  <a:schemeClr val="bg1"/>
                </a:solidFill>
                <a:latin typeface="Times New Roman" panose="02020603050405020304" pitchFamily="18" charset="0"/>
                <a:cs typeface="Times New Roman" panose="02020603050405020304" pitchFamily="18" charset="0"/>
              </a:rPr>
              <a:t> mare la </a:t>
            </a:r>
            <a:r>
              <a:rPr lang="en-US" sz="1700" dirty="0" err="1">
                <a:solidFill>
                  <a:schemeClr val="bg1"/>
                </a:solidFill>
                <a:latin typeface="Times New Roman" panose="02020603050405020304" pitchFamily="18" charset="0"/>
                <a:cs typeface="Times New Roman" panose="02020603050405020304" pitchFamily="18" charset="0"/>
              </a:rPr>
              <a:t>genul</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masculin</a:t>
            </a:r>
            <a:r>
              <a:rPr lang="en-US" sz="1700" dirty="0">
                <a:solidFill>
                  <a:schemeClr val="bg1"/>
                </a:solidFill>
                <a:latin typeface="Times New Roman" panose="02020603050405020304" pitchFamily="18" charset="0"/>
                <a:cs typeface="Times New Roman" panose="02020603050405020304" pitchFamily="18" charset="0"/>
              </a:rPr>
              <a:t> (1,6%), </a:t>
            </a:r>
            <a:r>
              <a:rPr lang="en-US" sz="1700" dirty="0" err="1">
                <a:solidFill>
                  <a:schemeClr val="bg1"/>
                </a:solidFill>
                <a:latin typeface="Times New Roman" panose="02020603050405020304" pitchFamily="18" charset="0"/>
                <a:cs typeface="Times New Roman" panose="02020603050405020304" pitchFamily="18" charset="0"/>
              </a:rPr>
              <a:t>față</a:t>
            </a:r>
            <a:r>
              <a:rPr lang="en-US" sz="1700" dirty="0">
                <a:solidFill>
                  <a:schemeClr val="bg1"/>
                </a:solidFill>
                <a:latin typeface="Times New Roman" panose="02020603050405020304" pitchFamily="18" charset="0"/>
                <a:cs typeface="Times New Roman" panose="02020603050405020304" pitchFamily="18" charset="0"/>
              </a:rPr>
              <a:t> de </a:t>
            </a:r>
            <a:r>
              <a:rPr lang="en-US" sz="1700" dirty="0" err="1">
                <a:solidFill>
                  <a:schemeClr val="bg1"/>
                </a:solidFill>
                <a:latin typeface="Times New Roman" panose="02020603050405020304" pitchFamily="18" charset="0"/>
                <a:cs typeface="Times New Roman" panose="02020603050405020304" pitchFamily="18" charset="0"/>
              </a:rPr>
              <a:t>genul</a:t>
            </a:r>
            <a:r>
              <a:rPr lang="en-US" sz="1700" dirty="0">
                <a:solidFill>
                  <a:schemeClr val="bg1"/>
                </a:solidFill>
                <a:latin typeface="Times New Roman" panose="02020603050405020304" pitchFamily="18" charset="0"/>
                <a:cs typeface="Times New Roman" panose="02020603050405020304" pitchFamily="18" charset="0"/>
              </a:rPr>
              <a:t> </a:t>
            </a:r>
            <a:r>
              <a:rPr lang="en-US" sz="1700" dirty="0" err="1">
                <a:solidFill>
                  <a:schemeClr val="bg1"/>
                </a:solidFill>
                <a:latin typeface="Times New Roman" panose="02020603050405020304" pitchFamily="18" charset="0"/>
                <a:cs typeface="Times New Roman" panose="02020603050405020304" pitchFamily="18" charset="0"/>
              </a:rPr>
              <a:t>feminin</a:t>
            </a:r>
            <a:r>
              <a:rPr lang="en-US" sz="1700" dirty="0">
                <a:solidFill>
                  <a:schemeClr val="bg1"/>
                </a:solidFill>
                <a:latin typeface="Times New Roman" panose="02020603050405020304" pitchFamily="18" charset="0"/>
                <a:cs typeface="Times New Roman" panose="02020603050405020304" pitchFamily="18" charset="0"/>
              </a:rPr>
              <a:t> (1,53%) [11].</a:t>
            </a:r>
          </a:p>
          <a:p>
            <a:pPr marL="0" indent="0">
              <a:buNone/>
            </a:pPr>
            <a:endParaRPr lang="en-US" sz="170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900" dirty="0">
                <a:solidFill>
                  <a:schemeClr val="bg1"/>
                </a:solidFill>
                <a:latin typeface="Times New Roman" panose="02020603050405020304" pitchFamily="18" charset="0"/>
                <a:cs typeface="Times New Roman" panose="02020603050405020304" pitchFamily="18" charset="0"/>
              </a:rPr>
              <a:t>[9]. Results from the European School Survey Project on Alcohol and Other Drugs (ESPAD), 2019:  </a:t>
            </a:r>
            <a:r>
              <a:rPr lang="en-US" sz="900" dirty="0">
                <a:solidFill>
                  <a:schemeClr val="bg1"/>
                </a:solidFill>
                <a:latin typeface="Times New Roman" panose="02020603050405020304" pitchFamily="18" charset="0"/>
                <a:cs typeface="Times New Roman" panose="02020603050405020304" pitchFamily="18" charset="0"/>
                <a:hlinkClick r:id="rId2"/>
              </a:rPr>
              <a:t>http://www.espad.org/sites/espad.org/files/2020.3878_EN_04.pdf</a:t>
            </a:r>
            <a:r>
              <a:rPr lang="en-US" sz="900" dirty="0">
                <a:solidFill>
                  <a:schemeClr val="bg1"/>
                </a:solidFill>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n-US" sz="900" dirty="0">
                <a:solidFill>
                  <a:schemeClr val="bg1"/>
                </a:solidFill>
                <a:latin typeface="Times New Roman" panose="02020603050405020304" pitchFamily="18" charset="0"/>
                <a:cs typeface="Times New Roman" panose="02020603050405020304" pitchFamily="18" charset="0"/>
              </a:rPr>
              <a:t>[10]. EUROSTAT, 2019</a:t>
            </a:r>
          </a:p>
          <a:p>
            <a:pPr marL="0" indent="0">
              <a:lnSpc>
                <a:spcPct val="100000"/>
              </a:lnSpc>
              <a:spcBef>
                <a:spcPts val="0"/>
              </a:spcBef>
              <a:buNone/>
            </a:pPr>
            <a:r>
              <a:rPr lang="en-US" sz="900" dirty="0">
                <a:solidFill>
                  <a:schemeClr val="bg1"/>
                </a:solidFill>
                <a:latin typeface="Times New Roman" panose="02020603050405020304" pitchFamily="18" charset="0"/>
                <a:cs typeface="Times New Roman" panose="02020603050405020304" pitchFamily="18" charset="0"/>
              </a:rPr>
              <a:t>[11]. </a:t>
            </a:r>
            <a:r>
              <a:rPr lang="en-US" sz="900" dirty="0" err="1">
                <a:solidFill>
                  <a:schemeClr val="bg1"/>
                </a:solidFill>
                <a:latin typeface="Times New Roman" panose="02020603050405020304" pitchFamily="18" charset="0"/>
                <a:cs typeface="Times New Roman" panose="02020603050405020304" pitchFamily="18" charset="0"/>
              </a:rPr>
              <a:t>Raportul</a:t>
            </a:r>
            <a:r>
              <a:rPr lang="en-US" sz="900" dirty="0">
                <a:solidFill>
                  <a:schemeClr val="bg1"/>
                </a:solidFill>
                <a:latin typeface="Times New Roman" panose="02020603050405020304" pitchFamily="18" charset="0"/>
                <a:cs typeface="Times New Roman" panose="02020603050405020304" pitchFamily="18" charset="0"/>
              </a:rPr>
              <a:t> </a:t>
            </a:r>
            <a:r>
              <a:rPr lang="en-US" sz="900" dirty="0" err="1">
                <a:solidFill>
                  <a:schemeClr val="bg1"/>
                </a:solidFill>
                <a:latin typeface="Times New Roman" panose="02020603050405020304" pitchFamily="18" charset="0"/>
                <a:cs typeface="Times New Roman" panose="02020603050405020304" pitchFamily="18" charset="0"/>
              </a:rPr>
              <a:t>Național</a:t>
            </a:r>
            <a:r>
              <a:rPr lang="en-US" sz="900" dirty="0">
                <a:solidFill>
                  <a:schemeClr val="bg1"/>
                </a:solidFill>
                <a:latin typeface="Times New Roman" panose="02020603050405020304" pitchFamily="18" charset="0"/>
                <a:cs typeface="Times New Roman" panose="02020603050405020304" pitchFamily="18" charset="0"/>
              </a:rPr>
              <a:t>   de </a:t>
            </a:r>
            <a:r>
              <a:rPr lang="en-US" sz="900" dirty="0" err="1">
                <a:solidFill>
                  <a:schemeClr val="bg1"/>
                </a:solidFill>
                <a:latin typeface="Times New Roman" panose="02020603050405020304" pitchFamily="18" charset="0"/>
                <a:cs typeface="Times New Roman" panose="02020603050405020304" pitchFamily="18" charset="0"/>
              </a:rPr>
              <a:t>Sănătate</a:t>
            </a:r>
            <a:r>
              <a:rPr lang="en-US" sz="900" dirty="0">
                <a:solidFill>
                  <a:schemeClr val="bg1"/>
                </a:solidFill>
                <a:latin typeface="Times New Roman" panose="02020603050405020304" pitchFamily="18" charset="0"/>
                <a:cs typeface="Times New Roman" panose="02020603050405020304" pitchFamily="18" charset="0"/>
              </a:rPr>
              <a:t> a </a:t>
            </a:r>
            <a:r>
              <a:rPr lang="en-US" sz="900" dirty="0" err="1">
                <a:solidFill>
                  <a:schemeClr val="bg1"/>
                </a:solidFill>
                <a:latin typeface="Times New Roman" panose="02020603050405020304" pitchFamily="18" charset="0"/>
                <a:cs typeface="Times New Roman" panose="02020603050405020304" pitchFamily="18" charset="0"/>
              </a:rPr>
              <a:t>Copiilor</a:t>
            </a:r>
            <a:r>
              <a:rPr lang="en-US" sz="900" dirty="0">
                <a:solidFill>
                  <a:schemeClr val="bg1"/>
                </a:solidFill>
                <a:latin typeface="Times New Roman" panose="02020603050405020304" pitchFamily="18" charset="0"/>
                <a:cs typeface="Times New Roman" panose="02020603050405020304" pitchFamily="18" charset="0"/>
              </a:rPr>
              <a:t> </a:t>
            </a:r>
            <a:r>
              <a:rPr lang="en-US" sz="900" dirty="0" err="1">
                <a:solidFill>
                  <a:schemeClr val="bg1"/>
                </a:solidFill>
                <a:latin typeface="Times New Roman" panose="02020603050405020304" pitchFamily="18" charset="0"/>
                <a:cs typeface="Times New Roman" panose="02020603050405020304" pitchFamily="18" charset="0"/>
              </a:rPr>
              <a:t>și</a:t>
            </a:r>
            <a:r>
              <a:rPr lang="en-US" sz="900" dirty="0">
                <a:solidFill>
                  <a:schemeClr val="bg1"/>
                </a:solidFill>
                <a:latin typeface="Times New Roman" panose="02020603050405020304" pitchFamily="18" charset="0"/>
                <a:cs typeface="Times New Roman" panose="02020603050405020304" pitchFamily="18" charset="0"/>
              </a:rPr>
              <a:t> </a:t>
            </a:r>
            <a:r>
              <a:rPr lang="en-US" sz="900" dirty="0" err="1">
                <a:solidFill>
                  <a:schemeClr val="bg1"/>
                </a:solidFill>
                <a:latin typeface="Times New Roman" panose="02020603050405020304" pitchFamily="18" charset="0"/>
                <a:cs typeface="Times New Roman" panose="02020603050405020304" pitchFamily="18" charset="0"/>
              </a:rPr>
              <a:t>Tinerilor</a:t>
            </a:r>
            <a:r>
              <a:rPr lang="en-US" sz="900" dirty="0">
                <a:solidFill>
                  <a:schemeClr val="bg1"/>
                </a:solidFill>
                <a:latin typeface="Times New Roman" panose="02020603050405020304" pitchFamily="18" charset="0"/>
                <a:cs typeface="Times New Roman" panose="02020603050405020304" pitchFamily="18" charset="0"/>
              </a:rPr>
              <a:t>   din ROMÂNIA   2020 https://insp.gov.ro/download/cnepss/stare-de-sanatate/rapoarte_si_studii_despre_starea_de_sanatate/sanatatea_copiilor/rapoarte-nationale/Raport-National-de-Sanatate-a-Copiilor-si-Tinerilor-din-Romania-2020.pdf</a:t>
            </a:r>
          </a:p>
          <a:p>
            <a:pPr marL="0" indent="0">
              <a:buNone/>
            </a:pPr>
            <a:endParaRPr lang="en-US" sz="18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0707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5642"/>
          </a:xfrm>
        </p:spPr>
        <p:txBody>
          <a:bodyPr>
            <a:normAutofit/>
          </a:bodyPr>
          <a:lstStyle/>
          <a:p>
            <a:pPr algn="ctr"/>
            <a:r>
              <a:rPr lang="ro-RO" sz="2800" b="1" dirty="0">
                <a:solidFill>
                  <a:srgbClr val="F9CE0B"/>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CAMPANIA ”FII INSPIRAT! NU TE APUCA DE FUMAT!”</a:t>
            </a:r>
            <a:endParaRPr lang="en-US" dirty="0"/>
          </a:p>
        </p:txBody>
      </p:sp>
      <p:sp>
        <p:nvSpPr>
          <p:cNvPr id="3" name="Content Placeholder 2"/>
          <p:cNvSpPr>
            <a:spLocks noGrp="1"/>
          </p:cNvSpPr>
          <p:nvPr>
            <p:ph idx="1"/>
          </p:nvPr>
        </p:nvSpPr>
        <p:spPr>
          <a:xfrm>
            <a:off x="628650" y="1196752"/>
            <a:ext cx="7886700" cy="4980211"/>
          </a:xfrm>
        </p:spPr>
        <p:txBody>
          <a:bodyPr>
            <a:normAutofit/>
          </a:bodyPr>
          <a:lstStyle/>
          <a:p>
            <a:pPr marL="0" indent="0">
              <a:buNone/>
            </a:pPr>
            <a:endParaRPr lang="en-US" sz="1800" dirty="0">
              <a:solidFill>
                <a:schemeClr val="bg1"/>
              </a:solidFill>
              <a:latin typeface="Times New Roman" panose="02020603050405020304" pitchFamily="18" charset="0"/>
              <a:cs typeface="Times New Roman" panose="02020603050405020304" pitchFamily="18" charset="0"/>
            </a:endParaRPr>
          </a:p>
          <a:p>
            <a:pPr marL="0" indent="0" algn="ctr">
              <a:buNone/>
            </a:pPr>
            <a:r>
              <a:rPr lang="en-US" sz="2400" b="1" dirty="0">
                <a:solidFill>
                  <a:schemeClr val="bg1"/>
                </a:solidFill>
                <a:latin typeface="Times New Roman" panose="02020603050405020304" pitchFamily="18" charset="0"/>
                <a:cs typeface="Times New Roman" panose="02020603050405020304" pitchFamily="18" charset="0"/>
              </a:rPr>
              <a:t>TEMA CAMPANIEI</a:t>
            </a:r>
          </a:p>
          <a:p>
            <a:pPr marL="0" indent="0" algn="ctr">
              <a:buNone/>
            </a:pPr>
            <a:r>
              <a:rPr lang="en-US" sz="2400" dirty="0" err="1">
                <a:solidFill>
                  <a:srgbClr val="FFC000"/>
                </a:solidFill>
                <a:latin typeface="Times New Roman" panose="02020603050405020304" pitchFamily="18" charset="0"/>
                <a:cs typeface="Times New Roman" panose="02020603050405020304" pitchFamily="18" charset="0"/>
              </a:rPr>
              <a:t>Prevenirea</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consumului</a:t>
            </a:r>
            <a:r>
              <a:rPr lang="en-US" sz="2400" dirty="0">
                <a:solidFill>
                  <a:srgbClr val="FFC000"/>
                </a:solidFill>
                <a:latin typeface="Times New Roman" panose="02020603050405020304" pitchFamily="18" charset="0"/>
                <a:cs typeface="Times New Roman" panose="02020603050405020304" pitchFamily="18" charset="0"/>
              </a:rPr>
              <a:t> de </a:t>
            </a:r>
            <a:r>
              <a:rPr lang="en-US" sz="2400" dirty="0" err="1">
                <a:solidFill>
                  <a:srgbClr val="FFC000"/>
                </a:solidFill>
                <a:latin typeface="Times New Roman" panose="02020603050405020304" pitchFamily="18" charset="0"/>
                <a:cs typeface="Times New Roman" panose="02020603050405020304" pitchFamily="18" charset="0"/>
              </a:rPr>
              <a:t>țigări</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și</a:t>
            </a:r>
            <a:r>
              <a:rPr lang="en-US" sz="2400" dirty="0">
                <a:solidFill>
                  <a:srgbClr val="FFC000"/>
                </a:solidFill>
                <a:latin typeface="Times New Roman" panose="02020603050405020304" pitchFamily="18" charset="0"/>
                <a:cs typeface="Times New Roman" panose="02020603050405020304" pitchFamily="18" charset="0"/>
              </a:rPr>
              <a:t> a </a:t>
            </a:r>
            <a:r>
              <a:rPr lang="en-US" sz="2400" dirty="0" err="1">
                <a:solidFill>
                  <a:srgbClr val="FFC000"/>
                </a:solidFill>
                <a:latin typeface="Times New Roman" panose="02020603050405020304" pitchFamily="18" charset="0"/>
                <a:cs typeface="Times New Roman" panose="02020603050405020304" pitchFamily="18" charset="0"/>
              </a:rPr>
              <a:t>utilizării</a:t>
            </a:r>
            <a:r>
              <a:rPr lang="en-US" sz="2400" dirty="0">
                <a:solidFill>
                  <a:srgbClr val="FFC000"/>
                </a:solidFill>
                <a:latin typeface="Times New Roman" panose="02020603050405020304" pitchFamily="18" charset="0"/>
                <a:cs typeface="Times New Roman" panose="02020603050405020304" pitchFamily="18" charset="0"/>
              </a:rPr>
              <a:t> de </a:t>
            </a:r>
            <a:r>
              <a:rPr lang="en-US" sz="2400" dirty="0" err="1">
                <a:solidFill>
                  <a:srgbClr val="FFC000"/>
                </a:solidFill>
                <a:latin typeface="Times New Roman" panose="02020603050405020304" pitchFamily="18" charset="0"/>
                <a:cs typeface="Times New Roman" panose="02020603050405020304" pitchFamily="18" charset="0"/>
              </a:rPr>
              <a:t>dispozitive</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electronice</a:t>
            </a:r>
            <a:r>
              <a:rPr lang="en-US" sz="2400" dirty="0">
                <a:solidFill>
                  <a:srgbClr val="FFC000"/>
                </a:solidFill>
                <a:latin typeface="Times New Roman" panose="02020603050405020304" pitchFamily="18" charset="0"/>
                <a:cs typeface="Times New Roman" panose="02020603050405020304" pitchFamily="18" charset="0"/>
              </a:rPr>
              <a:t> (HEATS </a:t>
            </a:r>
            <a:r>
              <a:rPr lang="en-US" sz="2400" dirty="0" err="1">
                <a:solidFill>
                  <a:srgbClr val="FFC000"/>
                </a:solidFill>
                <a:latin typeface="Times New Roman" panose="02020603050405020304" pitchFamily="18" charset="0"/>
                <a:cs typeface="Times New Roman" panose="02020603050405020304" pitchFamily="18" charset="0"/>
              </a:rPr>
              <a:t>și</a:t>
            </a:r>
            <a:r>
              <a:rPr lang="en-US" sz="2400" dirty="0">
                <a:solidFill>
                  <a:srgbClr val="FFC000"/>
                </a:solidFill>
                <a:latin typeface="Times New Roman" panose="02020603050405020304" pitchFamily="18" charset="0"/>
                <a:cs typeface="Times New Roman" panose="02020603050405020304" pitchFamily="18" charset="0"/>
              </a:rPr>
              <a:t> ENDS) </a:t>
            </a:r>
            <a:r>
              <a:rPr lang="en-US" sz="2400" dirty="0" err="1">
                <a:solidFill>
                  <a:srgbClr val="FFC000"/>
                </a:solidFill>
                <a:latin typeface="Times New Roman" panose="02020603050405020304" pitchFamily="18" charset="0"/>
                <a:cs typeface="Times New Roman" panose="02020603050405020304" pitchFamily="18" charset="0"/>
              </a:rPr>
              <a:t>în</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rândul</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adolescenților</a:t>
            </a:r>
            <a:endParaRPr lang="en-US" sz="2400"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195736" y="3356992"/>
            <a:ext cx="4320480" cy="2448272"/>
          </a:xfrm>
          <a:prstGeom prst="rect">
            <a:avLst/>
          </a:prstGeom>
        </p:spPr>
      </p:pic>
    </p:spTree>
    <p:extLst>
      <p:ext uri="{BB962C8B-B14F-4D97-AF65-F5344CB8AC3E}">
        <p14:creationId xmlns:p14="http://schemas.microsoft.com/office/powerpoint/2010/main" val="3531429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5642"/>
          </a:xfrm>
        </p:spPr>
        <p:txBody>
          <a:bodyPr>
            <a:normAutofit fontScale="90000"/>
          </a:bodyPr>
          <a:lstStyle/>
          <a:p>
            <a:pPr algn="ctr"/>
            <a:r>
              <a:rPr lang="ro-RO" sz="2800" b="1" dirty="0">
                <a:solidFill>
                  <a:srgbClr val="F9CE0B"/>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CAMPANIA ”FII INSPIRAT! NU TE APUCA DE FUMAT!”</a:t>
            </a:r>
            <a:br>
              <a:rPr lang="en-US" sz="3600" b="1" dirty="0">
                <a:solidFill>
                  <a:srgbClr val="F9CE0B"/>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endParaRPr lang="en-US" dirty="0"/>
          </a:p>
        </p:txBody>
      </p:sp>
      <p:sp>
        <p:nvSpPr>
          <p:cNvPr id="3" name="Content Placeholder 2"/>
          <p:cNvSpPr>
            <a:spLocks noGrp="1"/>
          </p:cNvSpPr>
          <p:nvPr>
            <p:ph idx="1"/>
          </p:nvPr>
        </p:nvSpPr>
        <p:spPr>
          <a:xfrm>
            <a:off x="628650" y="1196752"/>
            <a:ext cx="7886700" cy="4980211"/>
          </a:xfrm>
        </p:spPr>
        <p:txBody>
          <a:bodyPr>
            <a:normAutofit/>
          </a:bodyPr>
          <a:lstStyle/>
          <a:p>
            <a:pPr marL="0" indent="0">
              <a:buNone/>
            </a:pPr>
            <a:endParaRPr lang="en-US" sz="1800" dirty="0">
              <a:solidFill>
                <a:schemeClr val="bg1"/>
              </a:solidFill>
              <a:latin typeface="Times New Roman" panose="02020603050405020304" pitchFamily="18" charset="0"/>
              <a:cs typeface="Times New Roman" panose="02020603050405020304" pitchFamily="18" charset="0"/>
            </a:endParaRPr>
          </a:p>
          <a:p>
            <a:pPr marL="0" indent="0" algn="ctr">
              <a:buNone/>
            </a:pPr>
            <a:r>
              <a:rPr lang="en-US" sz="2400" dirty="0">
                <a:solidFill>
                  <a:schemeClr val="bg1"/>
                </a:solidFill>
                <a:latin typeface="Times New Roman" panose="02020603050405020304" pitchFamily="18" charset="0"/>
                <a:cs typeface="Times New Roman" panose="02020603050405020304" pitchFamily="18" charset="0"/>
              </a:rPr>
              <a:t>SCOPUL CAMPANIEI</a:t>
            </a:r>
          </a:p>
          <a:p>
            <a:pPr marL="0" indent="0" algn="ctr">
              <a:buNone/>
            </a:pPr>
            <a:endParaRPr lang="en-US" sz="2400" dirty="0">
              <a:solidFill>
                <a:srgbClr val="FFC000"/>
              </a:solidFill>
              <a:latin typeface="Times New Roman" panose="02020603050405020304" pitchFamily="18" charset="0"/>
              <a:cs typeface="Times New Roman" panose="02020603050405020304" pitchFamily="18" charset="0"/>
            </a:endParaRPr>
          </a:p>
          <a:p>
            <a:pPr marL="0" indent="0" algn="ctr">
              <a:buNone/>
            </a:pPr>
            <a:r>
              <a:rPr lang="en-US" sz="2400" dirty="0" err="1">
                <a:solidFill>
                  <a:srgbClr val="FFC000"/>
                </a:solidFill>
                <a:latin typeface="Times New Roman" panose="02020603050405020304" pitchFamily="18" charset="0"/>
                <a:cs typeface="Times New Roman" panose="02020603050405020304" pitchFamily="18" charset="0"/>
              </a:rPr>
              <a:t>Informarea</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adolescenților</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și</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părinților</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acestora</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despre</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impactul</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nociv</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pe</a:t>
            </a:r>
            <a:r>
              <a:rPr lang="en-US" sz="2400" dirty="0">
                <a:solidFill>
                  <a:srgbClr val="FFC000"/>
                </a:solidFill>
                <a:latin typeface="Times New Roman" panose="02020603050405020304" pitchFamily="18" charset="0"/>
                <a:cs typeface="Times New Roman" panose="02020603050405020304" pitchFamily="18" charset="0"/>
              </a:rPr>
              <a:t> care </a:t>
            </a:r>
            <a:r>
              <a:rPr lang="en-US" sz="2400" dirty="0" err="1">
                <a:solidFill>
                  <a:srgbClr val="FFC000"/>
                </a:solidFill>
                <a:latin typeface="Times New Roman" panose="02020603050405020304" pitchFamily="18" charset="0"/>
                <a:cs typeface="Times New Roman" panose="02020603050405020304" pitchFamily="18" charset="0"/>
              </a:rPr>
              <a:t>consumul</a:t>
            </a:r>
            <a:r>
              <a:rPr lang="en-US" sz="2400" dirty="0">
                <a:solidFill>
                  <a:srgbClr val="FFC000"/>
                </a:solidFill>
                <a:latin typeface="Times New Roman" panose="02020603050405020304" pitchFamily="18" charset="0"/>
                <a:cs typeface="Times New Roman" panose="02020603050405020304" pitchFamily="18" charset="0"/>
              </a:rPr>
              <a:t> de </a:t>
            </a:r>
            <a:r>
              <a:rPr lang="en-US" sz="2400" dirty="0" err="1">
                <a:solidFill>
                  <a:srgbClr val="FFC000"/>
                </a:solidFill>
                <a:latin typeface="Times New Roman" panose="02020603050405020304" pitchFamily="18" charset="0"/>
                <a:cs typeface="Times New Roman" panose="02020603050405020304" pitchFamily="18" charset="0"/>
              </a:rPr>
              <a:t>țigări</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și</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utilizarea</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dispozitivelor</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electronice</a:t>
            </a:r>
            <a:r>
              <a:rPr lang="en-US" sz="2400" dirty="0">
                <a:solidFill>
                  <a:srgbClr val="FFC000"/>
                </a:solidFill>
                <a:latin typeface="Times New Roman" panose="02020603050405020304" pitchFamily="18" charset="0"/>
                <a:cs typeface="Times New Roman" panose="02020603050405020304" pitchFamily="18" charset="0"/>
              </a:rPr>
              <a:t> (HEATS </a:t>
            </a:r>
            <a:r>
              <a:rPr lang="en-US" sz="2400" dirty="0" err="1">
                <a:solidFill>
                  <a:srgbClr val="FFC000"/>
                </a:solidFill>
                <a:latin typeface="Times New Roman" panose="02020603050405020304" pitchFamily="18" charset="0"/>
                <a:cs typeface="Times New Roman" panose="02020603050405020304" pitchFamily="18" charset="0"/>
              </a:rPr>
              <a:t>și</a:t>
            </a:r>
            <a:r>
              <a:rPr lang="en-US" sz="2400" dirty="0">
                <a:solidFill>
                  <a:srgbClr val="FFC000"/>
                </a:solidFill>
                <a:latin typeface="Times New Roman" panose="02020603050405020304" pitchFamily="18" charset="0"/>
                <a:cs typeface="Times New Roman" panose="02020603050405020304" pitchFamily="18" charset="0"/>
              </a:rPr>
              <a:t> ENDS) </a:t>
            </a:r>
            <a:r>
              <a:rPr lang="en-US" sz="2400" dirty="0" err="1">
                <a:solidFill>
                  <a:srgbClr val="FFC000"/>
                </a:solidFill>
                <a:latin typeface="Times New Roman" panose="02020603050405020304" pitchFamily="18" charset="0"/>
                <a:cs typeface="Times New Roman" panose="02020603050405020304" pitchFamily="18" charset="0"/>
              </a:rPr>
              <a:t>îl</a:t>
            </a:r>
            <a:r>
              <a:rPr lang="en-US" sz="2400" dirty="0">
                <a:solidFill>
                  <a:srgbClr val="FFC000"/>
                </a:solidFill>
                <a:latin typeface="Times New Roman" panose="02020603050405020304" pitchFamily="18" charset="0"/>
                <a:cs typeface="Times New Roman" panose="02020603050405020304" pitchFamily="18" charset="0"/>
              </a:rPr>
              <a:t> pot </a:t>
            </a:r>
            <a:r>
              <a:rPr lang="en-US" sz="2400" dirty="0" err="1">
                <a:solidFill>
                  <a:srgbClr val="FFC000"/>
                </a:solidFill>
                <a:latin typeface="Times New Roman" panose="02020603050405020304" pitchFamily="18" charset="0"/>
                <a:cs typeface="Times New Roman" panose="02020603050405020304" pitchFamily="18" charset="0"/>
              </a:rPr>
              <a:t>avea</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asupra</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sănătății</a:t>
            </a:r>
            <a:endParaRPr lang="en-US" sz="2400" dirty="0">
              <a:solidFill>
                <a:srgbClr val="FFC000"/>
              </a:solidFill>
              <a:latin typeface="Times New Roman" panose="02020603050405020304" pitchFamily="18" charset="0"/>
              <a:cs typeface="Times New Roman" panose="02020603050405020304" pitchFamily="18" charset="0"/>
            </a:endParaRPr>
          </a:p>
          <a:p>
            <a:pPr marL="0" indent="0" algn="ctr">
              <a:buNone/>
            </a:pPr>
            <a:endParaRPr lang="en-US" sz="2400" dirty="0">
              <a:solidFill>
                <a:srgbClr val="FFC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24161" y="4149080"/>
            <a:ext cx="2520280" cy="1759949"/>
          </a:xfrm>
          <a:prstGeom prst="rect">
            <a:avLst/>
          </a:prstGeom>
        </p:spPr>
      </p:pic>
      <p:pic>
        <p:nvPicPr>
          <p:cNvPr id="6" name="Picture 5"/>
          <p:cNvPicPr>
            <a:picLocks noChangeAspect="1"/>
          </p:cNvPicPr>
          <p:nvPr/>
        </p:nvPicPr>
        <p:blipFill>
          <a:blip r:embed="rId3"/>
          <a:stretch>
            <a:fillRect/>
          </a:stretch>
        </p:blipFill>
        <p:spPr>
          <a:xfrm>
            <a:off x="4164081" y="4149081"/>
            <a:ext cx="2808312" cy="1759948"/>
          </a:xfrm>
          <a:prstGeom prst="rect">
            <a:avLst/>
          </a:prstGeom>
        </p:spPr>
      </p:pic>
    </p:spTree>
    <p:extLst>
      <p:ext uri="{BB962C8B-B14F-4D97-AF65-F5344CB8AC3E}">
        <p14:creationId xmlns:p14="http://schemas.microsoft.com/office/powerpoint/2010/main" val="282305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5642"/>
          </a:xfrm>
        </p:spPr>
        <p:txBody>
          <a:bodyPr>
            <a:normAutofit fontScale="90000"/>
          </a:bodyPr>
          <a:lstStyle/>
          <a:p>
            <a:pPr algn="ctr"/>
            <a:r>
              <a:rPr lang="ro-RO" sz="2800" b="1" dirty="0">
                <a:solidFill>
                  <a:srgbClr val="F9CE0B"/>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CAMPANIA ”FII INSPIRAT! NU TE APUCA DE FUMAT!”</a:t>
            </a:r>
            <a:br>
              <a:rPr lang="en-US" sz="3600" b="1" dirty="0">
                <a:solidFill>
                  <a:srgbClr val="F9CE0B"/>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endParaRPr lang="en-US" dirty="0"/>
          </a:p>
        </p:txBody>
      </p:sp>
      <p:sp>
        <p:nvSpPr>
          <p:cNvPr id="3" name="Content Placeholder 2"/>
          <p:cNvSpPr>
            <a:spLocks noGrp="1"/>
          </p:cNvSpPr>
          <p:nvPr>
            <p:ph idx="1"/>
          </p:nvPr>
        </p:nvSpPr>
        <p:spPr>
          <a:xfrm>
            <a:off x="628650" y="1196752"/>
            <a:ext cx="7886700" cy="4980211"/>
          </a:xfrm>
        </p:spPr>
        <p:txBody>
          <a:bodyPr>
            <a:normAutofit/>
          </a:bodyPr>
          <a:lstStyle/>
          <a:p>
            <a:pPr marL="0" indent="0">
              <a:buNone/>
            </a:pPr>
            <a:endParaRPr lang="en-US" sz="1800" dirty="0">
              <a:solidFill>
                <a:schemeClr val="bg1"/>
              </a:solidFill>
              <a:latin typeface="Times New Roman" panose="02020603050405020304" pitchFamily="18" charset="0"/>
              <a:cs typeface="Times New Roman" panose="02020603050405020304" pitchFamily="18" charset="0"/>
            </a:endParaRPr>
          </a:p>
          <a:p>
            <a:pPr marL="0" indent="0" algn="ctr">
              <a:buNone/>
            </a:pPr>
            <a:r>
              <a:rPr lang="en-US" sz="2400" dirty="0">
                <a:solidFill>
                  <a:schemeClr val="bg1"/>
                </a:solidFill>
                <a:latin typeface="Times New Roman" panose="02020603050405020304" pitchFamily="18" charset="0"/>
                <a:cs typeface="Times New Roman" panose="02020603050405020304" pitchFamily="18" charset="0"/>
              </a:rPr>
              <a:t>OBIECTIVELE CAMPANIEI</a:t>
            </a:r>
          </a:p>
          <a:p>
            <a:pPr marL="0" indent="0" algn="ctr">
              <a:buNone/>
            </a:pPr>
            <a:endParaRPr lang="en-US" sz="2400" dirty="0">
              <a:solidFill>
                <a:schemeClr val="bg1"/>
              </a:solidFill>
              <a:latin typeface="Times New Roman" panose="02020603050405020304" pitchFamily="18" charset="0"/>
              <a:cs typeface="Times New Roman" panose="02020603050405020304" pitchFamily="18" charset="0"/>
            </a:endParaRPr>
          </a:p>
          <a:p>
            <a:r>
              <a:rPr lang="en-US" sz="1700" dirty="0" err="1">
                <a:solidFill>
                  <a:srgbClr val="FFC000"/>
                </a:solidFill>
                <a:latin typeface="Times New Roman" panose="02020603050405020304" pitchFamily="18" charset="0"/>
                <a:cs typeface="Times New Roman" panose="02020603050405020304" pitchFamily="18" charset="0"/>
              </a:rPr>
              <a:t>Creşterea</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nivelului</a:t>
            </a:r>
            <a:r>
              <a:rPr lang="en-US" sz="1700" dirty="0">
                <a:solidFill>
                  <a:srgbClr val="FFC000"/>
                </a:solidFill>
                <a:latin typeface="Times New Roman" panose="02020603050405020304" pitchFamily="18" charset="0"/>
                <a:cs typeface="Times New Roman" panose="02020603050405020304" pitchFamily="18" charset="0"/>
              </a:rPr>
              <a:t> de </a:t>
            </a:r>
            <a:r>
              <a:rPr lang="en-US" sz="1700" dirty="0" err="1">
                <a:solidFill>
                  <a:srgbClr val="FFC000"/>
                </a:solidFill>
                <a:latin typeface="Times New Roman" panose="02020603050405020304" pitchFamily="18" charset="0"/>
                <a:cs typeface="Times New Roman" panose="02020603050405020304" pitchFamily="18" charset="0"/>
              </a:rPr>
              <a:t>conştientizare</a:t>
            </a:r>
            <a:r>
              <a:rPr lang="en-US" sz="1700" dirty="0">
                <a:solidFill>
                  <a:srgbClr val="FFC000"/>
                </a:solidFill>
                <a:latin typeface="Times New Roman" panose="02020603050405020304" pitchFamily="18" charset="0"/>
                <a:cs typeface="Times New Roman" panose="02020603050405020304" pitchFamily="18" charset="0"/>
              </a:rPr>
              <a:t> al </a:t>
            </a:r>
            <a:r>
              <a:rPr lang="en-US" sz="1700" dirty="0" err="1">
                <a:solidFill>
                  <a:srgbClr val="FFC000"/>
                </a:solidFill>
                <a:latin typeface="Times New Roman" panose="02020603050405020304" pitchFamily="18" charset="0"/>
                <a:cs typeface="Times New Roman" panose="02020603050405020304" pitchFamily="18" charset="0"/>
              </a:rPr>
              <a:t>adolescenților</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și</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părinților</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acestora</a:t>
            </a:r>
            <a:r>
              <a:rPr lang="en-US" sz="1700" dirty="0">
                <a:solidFill>
                  <a:srgbClr val="FFC000"/>
                </a:solidFill>
                <a:latin typeface="Times New Roman" panose="02020603050405020304" pitchFamily="18" charset="0"/>
                <a:cs typeface="Times New Roman" panose="02020603050405020304" pitchFamily="18" charset="0"/>
              </a:rPr>
              <a:t> cu </a:t>
            </a:r>
            <a:r>
              <a:rPr lang="en-US" sz="1700" dirty="0" err="1">
                <a:solidFill>
                  <a:srgbClr val="FFC000"/>
                </a:solidFill>
                <a:latin typeface="Times New Roman" panose="02020603050405020304" pitchFamily="18" charset="0"/>
                <a:cs typeface="Times New Roman" panose="02020603050405020304" pitchFamily="18" charset="0"/>
              </a:rPr>
              <a:t>privire</a:t>
            </a:r>
            <a:r>
              <a:rPr lang="en-US" sz="1700" dirty="0">
                <a:solidFill>
                  <a:srgbClr val="FFC000"/>
                </a:solidFill>
                <a:latin typeface="Times New Roman" panose="02020603050405020304" pitchFamily="18" charset="0"/>
                <a:cs typeface="Times New Roman" panose="02020603050405020304" pitchFamily="18" charset="0"/>
              </a:rPr>
              <a:t> la </a:t>
            </a:r>
            <a:r>
              <a:rPr lang="en-US" sz="1700" dirty="0" err="1">
                <a:solidFill>
                  <a:srgbClr val="FFC000"/>
                </a:solidFill>
                <a:latin typeface="Times New Roman" panose="02020603050405020304" pitchFamily="18" charset="0"/>
                <a:cs typeface="Times New Roman" panose="02020603050405020304" pitchFamily="18" charset="0"/>
              </a:rPr>
              <a:t>riscurile</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pentru</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sănătate</a:t>
            </a:r>
            <a:r>
              <a:rPr lang="en-US" sz="1700" dirty="0">
                <a:solidFill>
                  <a:srgbClr val="FFC000"/>
                </a:solidFill>
                <a:latin typeface="Times New Roman" panose="02020603050405020304" pitchFamily="18" charset="0"/>
                <a:cs typeface="Times New Roman" panose="02020603050405020304" pitchFamily="18" charset="0"/>
              </a:rPr>
              <a:t> ale </a:t>
            </a:r>
            <a:r>
              <a:rPr lang="en-US" sz="1700" dirty="0" err="1">
                <a:solidFill>
                  <a:srgbClr val="FFC000"/>
                </a:solidFill>
                <a:latin typeface="Times New Roman" panose="02020603050405020304" pitchFamily="18" charset="0"/>
                <a:cs typeface="Times New Roman" panose="02020603050405020304" pitchFamily="18" charset="0"/>
              </a:rPr>
              <a:t>consumului</a:t>
            </a:r>
            <a:r>
              <a:rPr lang="en-US" sz="1700" dirty="0">
                <a:solidFill>
                  <a:srgbClr val="FFC000"/>
                </a:solidFill>
                <a:latin typeface="Times New Roman" panose="02020603050405020304" pitchFamily="18" charset="0"/>
                <a:cs typeface="Times New Roman" panose="02020603050405020304" pitchFamily="18" charset="0"/>
              </a:rPr>
              <a:t> de </a:t>
            </a:r>
            <a:r>
              <a:rPr lang="en-US" sz="1700" dirty="0" err="1">
                <a:solidFill>
                  <a:srgbClr val="FFC000"/>
                </a:solidFill>
                <a:latin typeface="Times New Roman" panose="02020603050405020304" pitchFamily="18" charset="0"/>
                <a:cs typeface="Times New Roman" panose="02020603050405020304" pitchFamily="18" charset="0"/>
              </a:rPr>
              <a:t>tutun</a:t>
            </a:r>
            <a:r>
              <a:rPr lang="en-US" sz="1700" dirty="0">
                <a:solidFill>
                  <a:srgbClr val="FFC000"/>
                </a:solidFill>
                <a:latin typeface="Times New Roman" panose="02020603050405020304" pitchFamily="18" charset="0"/>
                <a:cs typeface="Times New Roman" panose="02020603050405020304" pitchFamily="18" charset="0"/>
              </a:rPr>
              <a:t> sub </a:t>
            </a:r>
            <a:r>
              <a:rPr lang="en-US" sz="1700" dirty="0" err="1">
                <a:solidFill>
                  <a:srgbClr val="FFC000"/>
                </a:solidFill>
                <a:latin typeface="Times New Roman" panose="02020603050405020304" pitchFamily="18" charset="0"/>
                <a:cs typeface="Times New Roman" panose="02020603050405020304" pitchFamily="18" charset="0"/>
              </a:rPr>
              <a:t>orice</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formă</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fumat</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convențional</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tutun</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fără</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fum</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și</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produse</a:t>
            </a:r>
            <a:r>
              <a:rPr lang="en-US" sz="1700" dirty="0">
                <a:solidFill>
                  <a:srgbClr val="FFC000"/>
                </a:solidFill>
                <a:latin typeface="Times New Roman" panose="02020603050405020304" pitchFamily="18" charset="0"/>
                <a:cs typeface="Times New Roman" panose="02020603050405020304" pitchFamily="18" charset="0"/>
              </a:rPr>
              <a:t> cu </a:t>
            </a:r>
            <a:r>
              <a:rPr lang="en-US" sz="1700" dirty="0" err="1">
                <a:solidFill>
                  <a:srgbClr val="FFC000"/>
                </a:solidFill>
                <a:latin typeface="Times New Roman" panose="02020603050405020304" pitchFamily="18" charset="0"/>
                <a:cs typeface="Times New Roman" panose="02020603050405020304" pitchFamily="18" charset="0"/>
              </a:rPr>
              <a:t>tutun</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încălzit</a:t>
            </a:r>
            <a:r>
              <a:rPr lang="en-US" sz="1700" dirty="0">
                <a:solidFill>
                  <a:srgbClr val="FFC000"/>
                </a:solidFill>
                <a:latin typeface="Times New Roman" panose="02020603050405020304" pitchFamily="18" charset="0"/>
                <a:cs typeface="Times New Roman" panose="02020603050405020304" pitchFamily="18" charset="0"/>
              </a:rPr>
              <a:t>).</a:t>
            </a:r>
          </a:p>
          <a:p>
            <a:pPr marL="0" indent="0">
              <a:buNone/>
            </a:pPr>
            <a:endParaRPr lang="en-US" sz="1700" dirty="0">
              <a:solidFill>
                <a:srgbClr val="FFC000"/>
              </a:solidFill>
              <a:latin typeface="Times New Roman" panose="02020603050405020304" pitchFamily="18" charset="0"/>
              <a:cs typeface="Times New Roman" panose="02020603050405020304" pitchFamily="18" charset="0"/>
            </a:endParaRPr>
          </a:p>
          <a:p>
            <a:r>
              <a:rPr lang="en-US" sz="1700" dirty="0" err="1">
                <a:solidFill>
                  <a:srgbClr val="FFC000"/>
                </a:solidFill>
                <a:latin typeface="Times New Roman" panose="02020603050405020304" pitchFamily="18" charset="0"/>
                <a:cs typeface="Times New Roman" panose="02020603050405020304" pitchFamily="18" charset="0"/>
              </a:rPr>
              <a:t>Creşterea</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nivelului</a:t>
            </a:r>
            <a:r>
              <a:rPr lang="en-US" sz="1700" dirty="0">
                <a:solidFill>
                  <a:srgbClr val="FFC000"/>
                </a:solidFill>
                <a:latin typeface="Times New Roman" panose="02020603050405020304" pitchFamily="18" charset="0"/>
                <a:cs typeface="Times New Roman" panose="02020603050405020304" pitchFamily="18" charset="0"/>
              </a:rPr>
              <a:t> de </a:t>
            </a:r>
            <a:r>
              <a:rPr lang="en-US" sz="1700" dirty="0" err="1">
                <a:solidFill>
                  <a:srgbClr val="FFC000"/>
                </a:solidFill>
                <a:latin typeface="Times New Roman" panose="02020603050405020304" pitchFamily="18" charset="0"/>
                <a:cs typeface="Times New Roman" panose="02020603050405020304" pitchFamily="18" charset="0"/>
              </a:rPr>
              <a:t>conştientizare</a:t>
            </a:r>
            <a:r>
              <a:rPr lang="en-US" sz="1700" dirty="0">
                <a:solidFill>
                  <a:srgbClr val="FFC000"/>
                </a:solidFill>
                <a:latin typeface="Times New Roman" panose="02020603050405020304" pitchFamily="18" charset="0"/>
                <a:cs typeface="Times New Roman" panose="02020603050405020304" pitchFamily="18" charset="0"/>
              </a:rPr>
              <a:t> al </a:t>
            </a:r>
            <a:r>
              <a:rPr lang="en-US" sz="1700" dirty="0" err="1">
                <a:solidFill>
                  <a:srgbClr val="FFC000"/>
                </a:solidFill>
                <a:latin typeface="Times New Roman" panose="02020603050405020304" pitchFamily="18" charset="0"/>
                <a:cs typeface="Times New Roman" panose="02020603050405020304" pitchFamily="18" charset="0"/>
              </a:rPr>
              <a:t>adolescenților</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și</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părinților</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acestora</a:t>
            </a:r>
            <a:r>
              <a:rPr lang="en-US" sz="1700" dirty="0">
                <a:solidFill>
                  <a:srgbClr val="FFC000"/>
                </a:solidFill>
                <a:latin typeface="Times New Roman" panose="02020603050405020304" pitchFamily="18" charset="0"/>
                <a:cs typeface="Times New Roman" panose="02020603050405020304" pitchFamily="18" charset="0"/>
              </a:rPr>
              <a:t> cu </a:t>
            </a:r>
            <a:r>
              <a:rPr lang="en-US" sz="1700" dirty="0" err="1">
                <a:solidFill>
                  <a:srgbClr val="FFC000"/>
                </a:solidFill>
                <a:latin typeface="Times New Roman" panose="02020603050405020304" pitchFamily="18" charset="0"/>
                <a:cs typeface="Times New Roman" panose="02020603050405020304" pitchFamily="18" charset="0"/>
              </a:rPr>
              <a:t>privire</a:t>
            </a:r>
            <a:r>
              <a:rPr lang="en-US" sz="1700" dirty="0">
                <a:solidFill>
                  <a:srgbClr val="FFC000"/>
                </a:solidFill>
                <a:latin typeface="Times New Roman" panose="02020603050405020304" pitchFamily="18" charset="0"/>
                <a:cs typeface="Times New Roman" panose="02020603050405020304" pitchFamily="18" charset="0"/>
              </a:rPr>
              <a:t> la </a:t>
            </a:r>
            <a:r>
              <a:rPr lang="en-US" sz="1700" dirty="0" err="1">
                <a:solidFill>
                  <a:srgbClr val="FFC000"/>
                </a:solidFill>
                <a:latin typeface="Times New Roman" panose="02020603050405020304" pitchFamily="18" charset="0"/>
                <a:cs typeface="Times New Roman" panose="02020603050405020304" pitchFamily="18" charset="0"/>
              </a:rPr>
              <a:t>prezenţa</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riscului</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expunerii</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altor</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persoane</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expunere</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pasivă</a:t>
            </a:r>
            <a:r>
              <a:rPr lang="en-US" sz="1700" dirty="0">
                <a:solidFill>
                  <a:srgbClr val="FFC000"/>
                </a:solidFill>
                <a:latin typeface="Times New Roman" panose="02020603050405020304" pitchFamily="18" charset="0"/>
                <a:cs typeface="Times New Roman" panose="02020603050405020304" pitchFamily="18" charset="0"/>
              </a:rPr>
              <a:t>) la </a:t>
            </a:r>
            <a:r>
              <a:rPr lang="en-US" sz="1700" dirty="0" err="1">
                <a:solidFill>
                  <a:srgbClr val="FFC000"/>
                </a:solidFill>
                <a:latin typeface="Times New Roman" panose="02020603050405020304" pitchFamily="18" charset="0"/>
                <a:cs typeface="Times New Roman" panose="02020603050405020304" pitchFamily="18" charset="0"/>
              </a:rPr>
              <a:t>inhalarea</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fumului</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sau</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vaporilor</a:t>
            </a:r>
            <a:r>
              <a:rPr lang="en-US" sz="1700" dirty="0">
                <a:solidFill>
                  <a:srgbClr val="FFC000"/>
                </a:solidFill>
                <a:latin typeface="Times New Roman" panose="02020603050405020304" pitchFamily="18" charset="0"/>
                <a:cs typeface="Times New Roman" panose="02020603050405020304" pitchFamily="18" charset="0"/>
              </a:rPr>
              <a:t> de </a:t>
            </a:r>
            <a:r>
              <a:rPr lang="en-US" sz="1700" dirty="0" err="1">
                <a:solidFill>
                  <a:srgbClr val="FFC000"/>
                </a:solidFill>
                <a:latin typeface="Times New Roman" panose="02020603050405020304" pitchFamily="18" charset="0"/>
                <a:cs typeface="Times New Roman" panose="02020603050405020304" pitchFamily="18" charset="0"/>
              </a:rPr>
              <a:t>tutun</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şi</a:t>
            </a:r>
            <a:r>
              <a:rPr lang="en-US" sz="1700" dirty="0">
                <a:solidFill>
                  <a:srgbClr val="FFC000"/>
                </a:solidFill>
                <a:latin typeface="Times New Roman" panose="02020603050405020304" pitchFamily="18" charset="0"/>
                <a:cs typeface="Times New Roman" panose="02020603050405020304" pitchFamily="18" charset="0"/>
              </a:rPr>
              <a:t>/</a:t>
            </a:r>
            <a:r>
              <a:rPr lang="en-US" sz="1700" dirty="0" err="1">
                <a:solidFill>
                  <a:srgbClr val="FFC000"/>
                </a:solidFill>
                <a:latin typeface="Times New Roman" panose="02020603050405020304" pitchFamily="18" charset="0"/>
                <a:cs typeface="Times New Roman" panose="02020603050405020304" pitchFamily="18" charset="0"/>
              </a:rPr>
              <a:t>sau</a:t>
            </a:r>
            <a:r>
              <a:rPr lang="en-US" sz="1700" dirty="0">
                <a:solidFill>
                  <a:srgbClr val="FFC000"/>
                </a:solidFill>
                <a:latin typeface="Times New Roman" panose="02020603050405020304" pitchFamily="18" charset="0"/>
                <a:cs typeface="Times New Roman" panose="02020603050405020304" pitchFamily="18" charset="0"/>
              </a:rPr>
              <a:t> a </a:t>
            </a:r>
            <a:r>
              <a:rPr lang="en-US" sz="1700" dirty="0" err="1">
                <a:solidFill>
                  <a:srgbClr val="FFC000"/>
                </a:solidFill>
                <a:latin typeface="Times New Roman" panose="02020603050405020304" pitchFamily="18" charset="0"/>
                <a:cs typeface="Times New Roman" panose="02020603050405020304" pitchFamily="18" charset="0"/>
              </a:rPr>
              <a:t>altor</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compuși</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nocivi</a:t>
            </a:r>
            <a:r>
              <a:rPr lang="en-US" sz="1700" dirty="0">
                <a:solidFill>
                  <a:srgbClr val="FFC000"/>
                </a:solidFill>
                <a:latin typeface="Times New Roman" panose="02020603050405020304" pitchFamily="18" charset="0"/>
                <a:cs typeface="Times New Roman" panose="02020603050405020304" pitchFamily="18" charset="0"/>
              </a:rPr>
              <a:t>.</a:t>
            </a:r>
          </a:p>
          <a:p>
            <a:pPr marL="0" indent="0">
              <a:buNone/>
            </a:pPr>
            <a:endParaRPr lang="en-US" sz="1700" dirty="0">
              <a:solidFill>
                <a:srgbClr val="FFC000"/>
              </a:solidFill>
              <a:latin typeface="Times New Roman" panose="02020603050405020304" pitchFamily="18" charset="0"/>
              <a:cs typeface="Times New Roman" panose="02020603050405020304" pitchFamily="18" charset="0"/>
            </a:endParaRPr>
          </a:p>
          <a:p>
            <a:r>
              <a:rPr lang="en-US" sz="1700" dirty="0" err="1">
                <a:solidFill>
                  <a:srgbClr val="FFC000"/>
                </a:solidFill>
                <a:latin typeface="Times New Roman" panose="02020603050405020304" pitchFamily="18" charset="0"/>
                <a:cs typeface="Times New Roman" panose="02020603050405020304" pitchFamily="18" charset="0"/>
              </a:rPr>
              <a:t>Creşterea</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motivaţiei</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adolescenților</a:t>
            </a:r>
            <a:r>
              <a:rPr lang="en-US" sz="1700" dirty="0">
                <a:solidFill>
                  <a:srgbClr val="FFC000"/>
                </a:solidFill>
                <a:latin typeface="Times New Roman" panose="02020603050405020304" pitchFamily="18" charset="0"/>
                <a:cs typeface="Times New Roman" panose="02020603050405020304" pitchFamily="18" charset="0"/>
              </a:rPr>
              <a:t> de a nu </a:t>
            </a:r>
            <a:r>
              <a:rPr lang="en-US" sz="1700" dirty="0" err="1">
                <a:solidFill>
                  <a:srgbClr val="FFC000"/>
                </a:solidFill>
                <a:latin typeface="Times New Roman" panose="02020603050405020304" pitchFamily="18" charset="0"/>
                <a:cs typeface="Times New Roman" panose="02020603050405020304" pitchFamily="18" charset="0"/>
              </a:rPr>
              <a:t>consuma</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nici</a:t>
            </a:r>
            <a:r>
              <a:rPr lang="en-US" sz="1700" dirty="0">
                <a:solidFill>
                  <a:srgbClr val="FFC000"/>
                </a:solidFill>
                <a:latin typeface="Times New Roman" panose="02020603050405020304" pitchFamily="18" charset="0"/>
                <a:cs typeface="Times New Roman" panose="02020603050405020304" pitchFamily="18" charset="0"/>
              </a:rPr>
              <a:t> o </a:t>
            </a:r>
            <a:r>
              <a:rPr lang="en-US" sz="1700" dirty="0" err="1">
                <a:solidFill>
                  <a:srgbClr val="FFC000"/>
                </a:solidFill>
                <a:latin typeface="Times New Roman" panose="02020603050405020304" pitchFamily="18" charset="0"/>
                <a:cs typeface="Times New Roman" panose="02020603050405020304" pitchFamily="18" charset="0"/>
              </a:rPr>
              <a:t>formă</a:t>
            </a:r>
            <a:r>
              <a:rPr lang="en-US" sz="1700" dirty="0">
                <a:solidFill>
                  <a:srgbClr val="FFC000"/>
                </a:solidFill>
                <a:latin typeface="Times New Roman" panose="02020603050405020304" pitchFamily="18" charset="0"/>
                <a:cs typeface="Times New Roman" panose="02020603050405020304" pitchFamily="18" charset="0"/>
              </a:rPr>
              <a:t> de </a:t>
            </a:r>
            <a:r>
              <a:rPr lang="en-US" sz="1700" dirty="0" err="1">
                <a:solidFill>
                  <a:srgbClr val="FFC000"/>
                </a:solidFill>
                <a:latin typeface="Times New Roman" panose="02020603050405020304" pitchFamily="18" charset="0"/>
                <a:cs typeface="Times New Roman" panose="02020603050405020304" pitchFamily="18" charset="0"/>
              </a:rPr>
              <a:t>tutun</a:t>
            </a:r>
            <a:r>
              <a:rPr lang="en-US" sz="1700" dirty="0">
                <a:solidFill>
                  <a:srgbClr val="FFC000"/>
                </a:solidFill>
                <a:latin typeface="Times New Roman" panose="02020603050405020304" pitchFamily="18" charset="0"/>
                <a:cs typeface="Times New Roman" panose="02020603050405020304" pitchFamily="18" charset="0"/>
              </a:rPr>
              <a:t>.</a:t>
            </a:r>
          </a:p>
          <a:p>
            <a:pPr marL="0" indent="0">
              <a:buNone/>
            </a:pPr>
            <a:endParaRPr lang="en-US" sz="1700" dirty="0">
              <a:solidFill>
                <a:srgbClr val="FFC000"/>
              </a:solidFill>
              <a:latin typeface="Times New Roman" panose="02020603050405020304" pitchFamily="18" charset="0"/>
              <a:cs typeface="Times New Roman" panose="02020603050405020304" pitchFamily="18" charset="0"/>
            </a:endParaRPr>
          </a:p>
          <a:p>
            <a:r>
              <a:rPr lang="en-US" sz="1700" dirty="0" err="1">
                <a:solidFill>
                  <a:srgbClr val="FFC000"/>
                </a:solidFill>
                <a:latin typeface="Times New Roman" panose="02020603050405020304" pitchFamily="18" charset="0"/>
                <a:cs typeface="Times New Roman" panose="02020603050405020304" pitchFamily="18" charset="0"/>
              </a:rPr>
              <a:t>Creşterea</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motivaţiei</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adolescenților</a:t>
            </a:r>
            <a:r>
              <a:rPr lang="en-US" sz="1700" dirty="0">
                <a:solidFill>
                  <a:srgbClr val="FFC000"/>
                </a:solidFill>
                <a:latin typeface="Times New Roman" panose="02020603050405020304" pitchFamily="18" charset="0"/>
                <a:cs typeface="Times New Roman" panose="02020603050405020304" pitchFamily="18" charset="0"/>
              </a:rPr>
              <a:t> care </a:t>
            </a:r>
            <a:r>
              <a:rPr lang="en-US" sz="1700" dirty="0" err="1">
                <a:solidFill>
                  <a:srgbClr val="FFC000"/>
                </a:solidFill>
                <a:latin typeface="Times New Roman" panose="02020603050405020304" pitchFamily="18" charset="0"/>
                <a:cs typeface="Times New Roman" panose="02020603050405020304" pitchFamily="18" charset="0"/>
              </a:rPr>
              <a:t>consumă</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tutun</a:t>
            </a:r>
            <a:r>
              <a:rPr lang="en-US" sz="1700" dirty="0">
                <a:solidFill>
                  <a:srgbClr val="FFC000"/>
                </a:solidFill>
                <a:latin typeface="Times New Roman" panose="02020603050405020304" pitchFamily="18" charset="0"/>
                <a:cs typeface="Times New Roman" panose="02020603050405020304" pitchFamily="18" charset="0"/>
              </a:rPr>
              <a:t> sub </a:t>
            </a:r>
            <a:r>
              <a:rPr lang="en-US" sz="1700" dirty="0" err="1">
                <a:solidFill>
                  <a:srgbClr val="FFC000"/>
                </a:solidFill>
                <a:latin typeface="Times New Roman" panose="02020603050405020304" pitchFamily="18" charset="0"/>
                <a:cs typeface="Times New Roman" panose="02020603050405020304" pitchFamily="18" charset="0"/>
              </a:rPr>
              <a:t>orice</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formă</a:t>
            </a:r>
            <a:r>
              <a:rPr lang="en-US" sz="1700" dirty="0">
                <a:solidFill>
                  <a:srgbClr val="FFC000"/>
                </a:solidFill>
                <a:latin typeface="Times New Roman" panose="02020603050405020304" pitchFamily="18" charset="0"/>
                <a:cs typeface="Times New Roman" panose="02020603050405020304" pitchFamily="18" charset="0"/>
              </a:rPr>
              <a:t>, de a </a:t>
            </a:r>
            <a:r>
              <a:rPr lang="en-US" sz="1700" dirty="0" err="1">
                <a:solidFill>
                  <a:srgbClr val="FFC000"/>
                </a:solidFill>
                <a:latin typeface="Times New Roman" panose="02020603050405020304" pitchFamily="18" charset="0"/>
                <a:cs typeface="Times New Roman" panose="02020603050405020304" pitchFamily="18" charset="0"/>
              </a:rPr>
              <a:t>renunţa</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să</a:t>
            </a:r>
            <a:r>
              <a:rPr lang="en-US" sz="1700" dirty="0">
                <a:solidFill>
                  <a:srgbClr val="FFC000"/>
                </a:solidFill>
                <a:latin typeface="Times New Roman" panose="02020603050405020304" pitchFamily="18" charset="0"/>
                <a:cs typeface="Times New Roman" panose="02020603050405020304" pitchFamily="18" charset="0"/>
              </a:rPr>
              <a:t> </a:t>
            </a:r>
            <a:r>
              <a:rPr lang="en-US" sz="1700" dirty="0" err="1">
                <a:solidFill>
                  <a:srgbClr val="FFC000"/>
                </a:solidFill>
                <a:latin typeface="Times New Roman" panose="02020603050405020304" pitchFamily="18" charset="0"/>
                <a:cs typeface="Times New Roman" panose="02020603050405020304" pitchFamily="18" charset="0"/>
              </a:rPr>
              <a:t>mai</a:t>
            </a:r>
            <a:r>
              <a:rPr lang="en-US" sz="1700" dirty="0">
                <a:solidFill>
                  <a:srgbClr val="FFC000"/>
                </a:solidFill>
                <a:latin typeface="Times New Roman" panose="02020603050405020304" pitchFamily="18" charset="0"/>
                <a:cs typeface="Times New Roman" panose="02020603050405020304" pitchFamily="18" charset="0"/>
              </a:rPr>
              <a:t> consume</a:t>
            </a:r>
          </a:p>
          <a:p>
            <a:pPr marL="0" indent="0">
              <a:buNone/>
            </a:pP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66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5642"/>
          </a:xfrm>
        </p:spPr>
        <p:txBody>
          <a:bodyPr>
            <a:normAutofit fontScale="90000"/>
          </a:bodyPr>
          <a:lstStyle/>
          <a:p>
            <a:pPr algn="ctr"/>
            <a:r>
              <a:rPr lang="ro-RO" sz="2800" b="1" dirty="0">
                <a:solidFill>
                  <a:srgbClr val="F9CE0B"/>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CAMPANIA ”FII INSPIRAT! NU TE APUCA DE FUMAT!”</a:t>
            </a:r>
            <a:br>
              <a:rPr lang="en-US" sz="3600" b="1" dirty="0">
                <a:solidFill>
                  <a:srgbClr val="F9CE0B"/>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endParaRPr lang="en-US" dirty="0"/>
          </a:p>
        </p:txBody>
      </p:sp>
      <p:sp>
        <p:nvSpPr>
          <p:cNvPr id="3" name="Content Placeholder 2"/>
          <p:cNvSpPr>
            <a:spLocks noGrp="1"/>
          </p:cNvSpPr>
          <p:nvPr>
            <p:ph idx="1"/>
          </p:nvPr>
        </p:nvSpPr>
        <p:spPr>
          <a:xfrm>
            <a:off x="628650" y="1196753"/>
            <a:ext cx="7886700" cy="2736304"/>
          </a:xfrm>
        </p:spPr>
        <p:txBody>
          <a:bodyPr>
            <a:normAutofit/>
          </a:bodyPr>
          <a:lstStyle/>
          <a:p>
            <a:pPr marL="0" indent="0">
              <a:buNone/>
            </a:pPr>
            <a:endParaRPr lang="en-US" sz="18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en-US" sz="2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en-US" sz="2400" dirty="0">
                <a:solidFill>
                  <a:schemeClr val="bg1"/>
                </a:solidFill>
                <a:latin typeface="Times New Roman" panose="02020603050405020304" pitchFamily="18" charset="0"/>
                <a:cs typeface="Times New Roman" panose="02020603050405020304" pitchFamily="18" charset="0"/>
              </a:rPr>
              <a:t>PERIOADA DE DERULARE A CAMPANIEI</a:t>
            </a:r>
          </a:p>
          <a:p>
            <a:pPr marL="0" indent="0" algn="ctr">
              <a:buNone/>
            </a:pPr>
            <a:endParaRPr lang="en-US" sz="2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en-US" sz="36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MAI 2023</a:t>
            </a:r>
          </a:p>
          <a:p>
            <a:pPr marL="0" indent="0" algn="ctr">
              <a:buNone/>
            </a:pP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2733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2849</TotalTime>
  <Words>1376</Words>
  <Application>Microsoft Office PowerPoint</Application>
  <PresentationFormat>On-screen Show (4:3)</PresentationFormat>
  <Paragraphs>101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Verdana</vt:lpstr>
      <vt:lpstr>Office Theme</vt:lpstr>
      <vt:lpstr>PowerPoint Presentation</vt:lpstr>
      <vt:lpstr>CAMPANIA ”FII INSPIRAT! NU TE APUCA DE FUMAT!”</vt:lpstr>
      <vt:lpstr>CAMPANIA ”FII INSPIRAT! NU TE APUCA DE FUMAT!” </vt:lpstr>
      <vt:lpstr>CAMPANIA ”FII INSPIRAT! NU TE APUCA DE FUMAT!”</vt:lpstr>
      <vt:lpstr>CAMPANIA ”FII INSPIRAT! NU TE APUCA DE FUMAT!” </vt:lpstr>
      <vt:lpstr>CAMPANIA ”FII INSPIRAT! NU TE APUCA DE FUMAT!”</vt:lpstr>
      <vt:lpstr>CAMPANIA ”FII INSPIRAT! NU TE APUCA DE FUMAT!” </vt:lpstr>
      <vt:lpstr>CAMPANIA ”FII INSPIRAT! NU TE APUCA DE FUMAT!” </vt:lpstr>
      <vt:lpstr>CAMPANIA ”FII INSPIRAT! NU TE APUCA DE FUMAT!” </vt:lpstr>
      <vt:lpstr> CAMPANIA ”FII INSPIRAT! NU TE APUCA DE FUMAT!” </vt:lpstr>
      <vt:lpstr> CAMPANIA ”FII INSPIRAT! NU TE APUCA DE FUMAT!”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OlaruL-PC</cp:lastModifiedBy>
  <cp:revision>312</cp:revision>
  <cp:lastPrinted>2021-11-25T11:43:35Z</cp:lastPrinted>
  <dcterms:created xsi:type="dcterms:W3CDTF">2017-11-23T08:41:56Z</dcterms:created>
  <dcterms:modified xsi:type="dcterms:W3CDTF">2023-05-02T08:07:58Z</dcterms:modified>
</cp:coreProperties>
</file>